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6"/>
  </p:notesMasterIdLst>
  <p:sldIdLst>
    <p:sldId id="3604" r:id="rId5"/>
    <p:sldId id="3486" r:id="rId6"/>
    <p:sldId id="2749" r:id="rId7"/>
    <p:sldId id="3337" r:id="rId8"/>
    <p:sldId id="3623" r:id="rId9"/>
    <p:sldId id="3624" r:id="rId10"/>
    <p:sldId id="3625" r:id="rId11"/>
    <p:sldId id="3483" r:id="rId12"/>
    <p:sldId id="3626" r:id="rId13"/>
    <p:sldId id="3627" r:id="rId14"/>
    <p:sldId id="3628" r:id="rId15"/>
    <p:sldId id="3629" r:id="rId16"/>
    <p:sldId id="3630" r:id="rId17"/>
    <p:sldId id="3652" r:id="rId18"/>
    <p:sldId id="3653" r:id="rId19"/>
    <p:sldId id="3654" r:id="rId20"/>
    <p:sldId id="3655" r:id="rId21"/>
    <p:sldId id="3656" r:id="rId22"/>
    <p:sldId id="3631" r:id="rId23"/>
    <p:sldId id="3632" r:id="rId24"/>
    <p:sldId id="3633" r:id="rId25"/>
    <p:sldId id="3634" r:id="rId26"/>
    <p:sldId id="3635" r:id="rId27"/>
    <p:sldId id="3662" r:id="rId28"/>
    <p:sldId id="3636" r:id="rId29"/>
    <p:sldId id="3657" r:id="rId30"/>
    <p:sldId id="3637" r:id="rId31"/>
    <p:sldId id="3638" r:id="rId32"/>
    <p:sldId id="3639" r:id="rId33"/>
    <p:sldId id="3641" r:id="rId34"/>
    <p:sldId id="3658" r:id="rId35"/>
    <p:sldId id="3659" r:id="rId36"/>
    <p:sldId id="3660" r:id="rId37"/>
    <p:sldId id="3661" r:id="rId38"/>
    <p:sldId id="3643" r:id="rId39"/>
    <p:sldId id="3644" r:id="rId40"/>
    <p:sldId id="3645" r:id="rId41"/>
    <p:sldId id="3646" r:id="rId42"/>
    <p:sldId id="3647" r:id="rId43"/>
    <p:sldId id="3648" r:id="rId44"/>
    <p:sldId id="3649" r:id="rId45"/>
    <p:sldId id="3650" r:id="rId46"/>
    <p:sldId id="3651" r:id="rId47"/>
    <p:sldId id="3250" r:id="rId48"/>
    <p:sldId id="3603" r:id="rId49"/>
    <p:sldId id="3488" r:id="rId50"/>
    <p:sldId id="3491" r:id="rId51"/>
    <p:sldId id="3600" r:id="rId52"/>
    <p:sldId id="3601" r:id="rId53"/>
    <p:sldId id="3492" r:id="rId54"/>
    <p:sldId id="3494" r:id="rId55"/>
    <p:sldId id="3497" r:id="rId56"/>
    <p:sldId id="3495" r:id="rId57"/>
    <p:sldId id="3496" r:id="rId58"/>
    <p:sldId id="3498" r:id="rId59"/>
    <p:sldId id="3499" r:id="rId60"/>
    <p:sldId id="3501" r:id="rId61"/>
    <p:sldId id="3500" r:id="rId62"/>
    <p:sldId id="3502" r:id="rId63"/>
    <p:sldId id="3503" r:id="rId64"/>
    <p:sldId id="3504" r:id="rId65"/>
    <p:sldId id="3505" r:id="rId66"/>
    <p:sldId id="3506" r:id="rId67"/>
    <p:sldId id="3507" r:id="rId68"/>
    <p:sldId id="3508" r:id="rId69"/>
    <p:sldId id="3509" r:id="rId70"/>
    <p:sldId id="3510" r:id="rId71"/>
    <p:sldId id="3512" r:id="rId72"/>
    <p:sldId id="3514" r:id="rId73"/>
    <p:sldId id="3515" r:id="rId74"/>
    <p:sldId id="3516" r:id="rId75"/>
    <p:sldId id="3513" r:id="rId76"/>
    <p:sldId id="3522" r:id="rId77"/>
    <p:sldId id="3511" r:id="rId78"/>
    <p:sldId id="3517" r:id="rId79"/>
    <p:sldId id="3518" r:id="rId80"/>
    <p:sldId id="3519" r:id="rId81"/>
    <p:sldId id="3520" r:id="rId82"/>
    <p:sldId id="3521" r:id="rId83"/>
    <p:sldId id="3523" r:id="rId84"/>
    <p:sldId id="3524" r:id="rId85"/>
    <p:sldId id="3525" r:id="rId86"/>
    <p:sldId id="3527" r:id="rId87"/>
    <p:sldId id="3526" r:id="rId88"/>
    <p:sldId id="3528" r:id="rId89"/>
    <p:sldId id="3530" r:id="rId90"/>
    <p:sldId id="3529" r:id="rId91"/>
    <p:sldId id="3531" r:id="rId92"/>
    <p:sldId id="3533" r:id="rId93"/>
    <p:sldId id="3534" r:id="rId94"/>
    <p:sldId id="3535" r:id="rId95"/>
    <p:sldId id="3536" r:id="rId96"/>
    <p:sldId id="3537" r:id="rId97"/>
    <p:sldId id="3538" r:id="rId98"/>
    <p:sldId id="3605" r:id="rId99"/>
    <p:sldId id="3539" r:id="rId100"/>
    <p:sldId id="3542" r:id="rId101"/>
    <p:sldId id="3540" r:id="rId102"/>
    <p:sldId id="3543" r:id="rId103"/>
    <p:sldId id="3541" r:id="rId104"/>
    <p:sldId id="3544" r:id="rId105"/>
    <p:sldId id="3545" r:id="rId106"/>
    <p:sldId id="3606" r:id="rId107"/>
    <p:sldId id="3546" r:id="rId108"/>
    <p:sldId id="3547" r:id="rId109"/>
    <p:sldId id="3548" r:id="rId110"/>
    <p:sldId id="1318" r:id="rId111"/>
    <p:sldId id="3549" r:id="rId112"/>
    <p:sldId id="3551" r:id="rId113"/>
    <p:sldId id="3553" r:id="rId114"/>
    <p:sldId id="3552" r:id="rId115"/>
    <p:sldId id="3554" r:id="rId116"/>
    <p:sldId id="3555" r:id="rId117"/>
    <p:sldId id="3556" r:id="rId118"/>
    <p:sldId id="3557" r:id="rId119"/>
    <p:sldId id="3558" r:id="rId120"/>
    <p:sldId id="3559" r:id="rId121"/>
    <p:sldId id="3560" r:id="rId122"/>
    <p:sldId id="3561" r:id="rId123"/>
    <p:sldId id="3562" r:id="rId124"/>
    <p:sldId id="3607" r:id="rId125"/>
    <p:sldId id="3564" r:id="rId126"/>
    <p:sldId id="3565" r:id="rId127"/>
    <p:sldId id="3566" r:id="rId128"/>
    <p:sldId id="3567" r:id="rId129"/>
    <p:sldId id="3568" r:id="rId130"/>
    <p:sldId id="3569" r:id="rId131"/>
    <p:sldId id="3570" r:id="rId132"/>
    <p:sldId id="3571" r:id="rId133"/>
    <p:sldId id="3572" r:id="rId134"/>
    <p:sldId id="3573" r:id="rId135"/>
    <p:sldId id="3574" r:id="rId136"/>
    <p:sldId id="3608" r:id="rId137"/>
    <p:sldId id="3576" r:id="rId138"/>
    <p:sldId id="3577" r:id="rId139"/>
    <p:sldId id="3578" r:id="rId140"/>
    <p:sldId id="3579" r:id="rId141"/>
    <p:sldId id="3581" r:id="rId142"/>
    <p:sldId id="3582" r:id="rId143"/>
    <p:sldId id="3583" r:id="rId144"/>
    <p:sldId id="3584" r:id="rId145"/>
    <p:sldId id="3585" r:id="rId146"/>
    <p:sldId id="3586" r:id="rId147"/>
    <p:sldId id="3590" r:id="rId148"/>
    <p:sldId id="3588" r:id="rId149"/>
    <p:sldId id="3589" r:id="rId150"/>
    <p:sldId id="3591" r:id="rId151"/>
    <p:sldId id="3597" r:id="rId152"/>
    <p:sldId id="3594" r:id="rId153"/>
    <p:sldId id="3593" r:id="rId154"/>
    <p:sldId id="3595" r:id="rId155"/>
    <p:sldId id="3611" r:id="rId156"/>
    <p:sldId id="3612" r:id="rId157"/>
    <p:sldId id="3613" r:id="rId158"/>
    <p:sldId id="3614" r:id="rId159"/>
    <p:sldId id="3615" r:id="rId160"/>
    <p:sldId id="3616" r:id="rId161"/>
    <p:sldId id="3618" r:id="rId162"/>
    <p:sldId id="3619" r:id="rId163"/>
    <p:sldId id="3620" r:id="rId164"/>
    <p:sldId id="3487" r:id="rId16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54"/>
    <a:srgbClr val="F5748B"/>
    <a:srgbClr val="56AAC0"/>
    <a:srgbClr val="138CC4"/>
    <a:srgbClr val="F5853A"/>
    <a:srgbClr val="4FBCC0"/>
    <a:srgbClr val="B90003"/>
    <a:srgbClr val="53994D"/>
    <a:srgbClr val="A30306"/>
    <a:srgbClr val="3DC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58A92B-1B93-B04E-A382-530AB30BD04F}" v="281" dt="2023-10-15T08:21:35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45"/>
  </p:normalViewPr>
  <p:slideViewPr>
    <p:cSldViewPr snapToGrid="0">
      <p:cViewPr varScale="1">
        <p:scale>
          <a:sx n="115" d="100"/>
          <a:sy n="115" d="100"/>
        </p:scale>
        <p:origin x="208" y="51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tableStyles" Target="tableStyle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microsoft.com/office/2015/10/relationships/revisionInfo" Target="revisionInfo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/>
              <a:t>StackSimplify</a:t>
            </a:r>
            <a:endParaRPr lang="en-GB" sz="2400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4.svg"/><Relationship Id="rId3" Type="http://schemas.openxmlformats.org/officeDocument/2006/relationships/image" Target="../media/image6.svg"/><Relationship Id="rId21" Type="http://schemas.openxmlformats.org/officeDocument/2006/relationships/image" Target="../media/image42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3.png"/><Relationship Id="rId25" Type="http://schemas.openxmlformats.org/officeDocument/2006/relationships/image" Target="../media/image46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5.sv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4.png"/><Relationship Id="rId10" Type="http://schemas.openxmlformats.org/officeDocument/2006/relationships/image" Target="../media/image27.svg"/><Relationship Id="rId19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4.sv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3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7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7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6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Relationship Id="rId27" Type="http://schemas.openxmlformats.org/officeDocument/2006/relationships/image" Target="../media/image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6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Relationship Id="rId27" Type="http://schemas.openxmlformats.org/officeDocument/2006/relationships/image" Target="../media/image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7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9.svg"/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34.svg"/><Relationship Id="rId2" Type="http://schemas.openxmlformats.org/officeDocument/2006/relationships/image" Target="../media/image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11" Type="http://schemas.openxmlformats.org/officeDocument/2006/relationships/image" Target="../media/image46.png"/><Relationship Id="rId5" Type="http://schemas.openxmlformats.org/officeDocument/2006/relationships/image" Target="../media/image26.png"/><Relationship Id="rId15" Type="http://schemas.openxmlformats.org/officeDocument/2006/relationships/image" Target="../media/image22.svg"/><Relationship Id="rId10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4.svg"/><Relationship Id="rId26" Type="http://schemas.openxmlformats.org/officeDocument/2006/relationships/image" Target="../media/image47.png"/><Relationship Id="rId3" Type="http://schemas.openxmlformats.org/officeDocument/2006/relationships/image" Target="../media/image6.svg"/><Relationship Id="rId21" Type="http://schemas.openxmlformats.org/officeDocument/2006/relationships/image" Target="../media/image42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3.png"/><Relationship Id="rId25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5.sv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4.png"/><Relationship Id="rId28" Type="http://schemas.openxmlformats.org/officeDocument/2006/relationships/image" Target="../media/image7.png"/><Relationship Id="rId10" Type="http://schemas.openxmlformats.org/officeDocument/2006/relationships/image" Target="../media/image27.svg"/><Relationship Id="rId19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3.svg"/><Relationship Id="rId27" Type="http://schemas.openxmlformats.org/officeDocument/2006/relationships/image" Target="../media/image4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7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Relationship Id="rId27" Type="http://schemas.openxmlformats.org/officeDocument/2006/relationships/image" Target="../media/image4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21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51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21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51.sv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openxmlformats.org/officeDocument/2006/relationships/image" Target="../media/image30.pn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22.svg"/><Relationship Id="rId15" Type="http://schemas.openxmlformats.org/officeDocument/2006/relationships/image" Target="../media/image31.png"/><Relationship Id="rId10" Type="http://schemas.openxmlformats.org/officeDocument/2006/relationships/image" Target="../media/image27.svg"/><Relationship Id="rId19" Type="http://schemas.openxmlformats.org/officeDocument/2006/relationships/image" Target="../media/image5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3.png"/><Relationship Id="rId18" Type="http://schemas.openxmlformats.org/officeDocument/2006/relationships/image" Target="../media/image30.png"/><Relationship Id="rId3" Type="http://schemas.openxmlformats.org/officeDocument/2006/relationships/image" Target="../media/image6.svg"/><Relationship Id="rId21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7.pn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22.svg"/><Relationship Id="rId15" Type="http://schemas.openxmlformats.org/officeDocument/2006/relationships/image" Target="../media/image28.png"/><Relationship Id="rId10" Type="http://schemas.openxmlformats.org/officeDocument/2006/relationships/image" Target="../media/image27.svg"/><Relationship Id="rId19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4.svg"/><Relationship Id="rId22" Type="http://schemas.openxmlformats.org/officeDocument/2006/relationships/image" Target="../media/image13.sv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9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9.sv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8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9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3.png"/><Relationship Id="rId18" Type="http://schemas.openxmlformats.org/officeDocument/2006/relationships/image" Target="../media/image30.png"/><Relationship Id="rId3" Type="http://schemas.openxmlformats.org/officeDocument/2006/relationships/image" Target="../media/image6.svg"/><Relationship Id="rId21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7.pn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24" Type="http://schemas.openxmlformats.org/officeDocument/2006/relationships/image" Target="../media/image56.svg"/><Relationship Id="rId5" Type="http://schemas.openxmlformats.org/officeDocument/2006/relationships/image" Target="../media/image22.svg"/><Relationship Id="rId15" Type="http://schemas.openxmlformats.org/officeDocument/2006/relationships/image" Target="../media/image28.png"/><Relationship Id="rId23" Type="http://schemas.openxmlformats.org/officeDocument/2006/relationships/image" Target="../media/image55.png"/><Relationship Id="rId10" Type="http://schemas.openxmlformats.org/officeDocument/2006/relationships/image" Target="../media/image27.svg"/><Relationship Id="rId19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4.svg"/><Relationship Id="rId22" Type="http://schemas.openxmlformats.org/officeDocument/2006/relationships/image" Target="../media/image9.sv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9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21" Type="http://schemas.openxmlformats.org/officeDocument/2006/relationships/image" Target="../media/image57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21" Type="http://schemas.openxmlformats.org/officeDocument/2006/relationships/image" Target="../media/image57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4.svg"/><Relationship Id="rId3" Type="http://schemas.openxmlformats.org/officeDocument/2006/relationships/image" Target="../media/image6.svg"/><Relationship Id="rId21" Type="http://schemas.openxmlformats.org/officeDocument/2006/relationships/image" Target="../media/image42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3.png"/><Relationship Id="rId25" Type="http://schemas.openxmlformats.org/officeDocument/2006/relationships/image" Target="../media/image46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5.sv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4.png"/><Relationship Id="rId10" Type="http://schemas.openxmlformats.org/officeDocument/2006/relationships/image" Target="../media/image27.svg"/><Relationship Id="rId19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7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7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6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Relationship Id="rId27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6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Relationship Id="rId27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7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9.svg"/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12" Type="http://schemas.openxmlformats.org/officeDocument/2006/relationships/image" Target="../media/image48.png"/><Relationship Id="rId17" Type="http://schemas.openxmlformats.org/officeDocument/2006/relationships/image" Target="../media/image34.svg"/><Relationship Id="rId2" Type="http://schemas.openxmlformats.org/officeDocument/2006/relationships/image" Target="../media/image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11" Type="http://schemas.openxmlformats.org/officeDocument/2006/relationships/image" Target="../media/image46.png"/><Relationship Id="rId5" Type="http://schemas.openxmlformats.org/officeDocument/2006/relationships/image" Target="../media/image26.png"/><Relationship Id="rId15" Type="http://schemas.openxmlformats.org/officeDocument/2006/relationships/image" Target="../media/image22.svg"/><Relationship Id="rId10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4.svg"/><Relationship Id="rId26" Type="http://schemas.openxmlformats.org/officeDocument/2006/relationships/image" Target="../media/image47.png"/><Relationship Id="rId3" Type="http://schemas.openxmlformats.org/officeDocument/2006/relationships/image" Target="../media/image6.svg"/><Relationship Id="rId21" Type="http://schemas.openxmlformats.org/officeDocument/2006/relationships/image" Target="../media/image42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3.png"/><Relationship Id="rId25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5.sv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4.png"/><Relationship Id="rId28" Type="http://schemas.openxmlformats.org/officeDocument/2006/relationships/image" Target="../media/image7.png"/><Relationship Id="rId10" Type="http://schemas.openxmlformats.org/officeDocument/2006/relationships/image" Target="../media/image27.svg"/><Relationship Id="rId19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3.svg"/><Relationship Id="rId27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7.png"/><Relationship Id="rId3" Type="http://schemas.openxmlformats.org/officeDocument/2006/relationships/image" Target="../media/image6.svg"/><Relationship Id="rId21" Type="http://schemas.openxmlformats.org/officeDocument/2006/relationships/image" Target="../media/image40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5" Type="http://schemas.openxmlformats.org/officeDocument/2006/relationships/image" Target="../media/image45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23" Type="http://schemas.openxmlformats.org/officeDocument/2006/relationships/image" Target="../media/image43.sv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42.png"/><Relationship Id="rId27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21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21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openxmlformats.org/officeDocument/2006/relationships/image" Target="../media/image30.pn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22.svg"/><Relationship Id="rId15" Type="http://schemas.openxmlformats.org/officeDocument/2006/relationships/image" Target="../media/image31.png"/><Relationship Id="rId10" Type="http://schemas.openxmlformats.org/officeDocument/2006/relationships/image" Target="../media/image27.svg"/><Relationship Id="rId19" Type="http://schemas.openxmlformats.org/officeDocument/2006/relationships/image" Target="../media/image5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3.png"/><Relationship Id="rId18" Type="http://schemas.openxmlformats.org/officeDocument/2006/relationships/image" Target="../media/image30.png"/><Relationship Id="rId3" Type="http://schemas.openxmlformats.org/officeDocument/2006/relationships/image" Target="../media/image6.svg"/><Relationship Id="rId21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7.pn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22.svg"/><Relationship Id="rId15" Type="http://schemas.openxmlformats.org/officeDocument/2006/relationships/image" Target="../media/image28.png"/><Relationship Id="rId10" Type="http://schemas.openxmlformats.org/officeDocument/2006/relationships/image" Target="../media/image27.svg"/><Relationship Id="rId19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4.svg"/><Relationship Id="rId22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9.sv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8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3.png"/><Relationship Id="rId18" Type="http://schemas.openxmlformats.org/officeDocument/2006/relationships/image" Target="../media/image30.png"/><Relationship Id="rId3" Type="http://schemas.openxmlformats.org/officeDocument/2006/relationships/image" Target="../media/image6.svg"/><Relationship Id="rId21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17" Type="http://schemas.openxmlformats.org/officeDocument/2006/relationships/image" Target="../media/image31.png"/><Relationship Id="rId2" Type="http://schemas.openxmlformats.org/officeDocument/2006/relationships/image" Target="../media/image5.png"/><Relationship Id="rId16" Type="http://schemas.openxmlformats.org/officeDocument/2006/relationships/image" Target="../media/image7.pn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24" Type="http://schemas.openxmlformats.org/officeDocument/2006/relationships/image" Target="../media/image56.svg"/><Relationship Id="rId5" Type="http://schemas.openxmlformats.org/officeDocument/2006/relationships/image" Target="../media/image22.svg"/><Relationship Id="rId15" Type="http://schemas.openxmlformats.org/officeDocument/2006/relationships/image" Target="../media/image28.png"/><Relationship Id="rId23" Type="http://schemas.openxmlformats.org/officeDocument/2006/relationships/image" Target="../media/image55.png"/><Relationship Id="rId10" Type="http://schemas.openxmlformats.org/officeDocument/2006/relationships/image" Target="../media/image27.svg"/><Relationship Id="rId19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4.svg"/><Relationship Id="rId22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21" Type="http://schemas.openxmlformats.org/officeDocument/2006/relationships/image" Target="../media/image57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21" Type="http://schemas.openxmlformats.org/officeDocument/2006/relationships/image" Target="../media/image57.pn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1.png"/><Relationship Id="rId9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43.sv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4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4.sv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3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15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17" Type="http://schemas.openxmlformats.org/officeDocument/2006/relationships/image" Target="../media/image32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svg"/><Relationship Id="rId15" Type="http://schemas.openxmlformats.org/officeDocument/2006/relationships/image" Target="../media/image30.png"/><Relationship Id="rId10" Type="http://schemas.openxmlformats.org/officeDocument/2006/relationships/image" Target="../media/image27.sv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/>
              <a:t>Azure Kubernetes Service AGIC Ingress - 30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7523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14" y="-25221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Default Backend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727" y="1995748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75959" y="196163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459" y="5515900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60903" y="851841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74020" y="871117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1014" y="3795883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601410" y="4622019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905959" y="6286751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999860" y="4278776"/>
            <a:ext cx="808077" cy="1666172"/>
          </a:xfrm>
          <a:prstGeom prst="bentConnector3">
            <a:avLst>
              <a:gd name="adj1" fmla="val 2575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3608739" y="5530377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675116" y="4770229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122226" y="3422785"/>
            <a:ext cx="3995903" cy="14267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>
            <a:off x="1977164" y="5922253"/>
            <a:ext cx="4499234" cy="141344"/>
          </a:xfrm>
          <a:prstGeom prst="bentConnector3">
            <a:avLst>
              <a:gd name="adj1" fmla="val 18305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57870" y="362314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99184" y="3632501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691557" y="4523157"/>
            <a:ext cx="93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err="1"/>
              <a:t>MyApp</a:t>
            </a:r>
            <a:endParaRPr lang="en-US" sz="1800" b="1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76762" y="3634081"/>
            <a:ext cx="956530" cy="956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10722" cy="113373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FEBEDEE-FD1E-5BD3-6125-805A8C930FA2}"/>
              </a:ext>
            </a:extLst>
          </p:cNvPr>
          <p:cNvSpPr/>
          <p:nvPr/>
        </p:nvSpPr>
        <p:spPr>
          <a:xfrm>
            <a:off x="10926149" y="2074728"/>
            <a:ext cx="2170407" cy="874866"/>
          </a:xfrm>
          <a:prstGeom prst="roundRect">
            <a:avLst>
              <a:gd name="adj" fmla="val 513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AAE34D-A1A5-F87E-5857-50665F56D33B}"/>
              </a:ext>
            </a:extLst>
          </p:cNvPr>
          <p:cNvSpPr txBox="1"/>
          <p:nvPr/>
        </p:nvSpPr>
        <p:spPr>
          <a:xfrm>
            <a:off x="11218210" y="2589848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6F56012-6B67-1C90-1306-7B1C46C6D6F1}"/>
              </a:ext>
            </a:extLst>
          </p:cNvPr>
          <p:cNvSpPr/>
          <p:nvPr/>
        </p:nvSpPr>
        <p:spPr>
          <a:xfrm>
            <a:off x="11110677" y="2261625"/>
            <a:ext cx="1785673" cy="40625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defaultBackend</a:t>
            </a:r>
            <a:endParaRPr lang="en-US" sz="180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60" idx="3"/>
            <a:endCxn id="21" idx="1"/>
          </p:cNvCxnSpPr>
          <p:nvPr/>
        </p:nvCxnSpPr>
        <p:spPr>
          <a:xfrm flipV="1">
            <a:off x="3692954" y="4102983"/>
            <a:ext cx="5564916" cy="1488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09529" y="1605058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31824E99-39FD-6D91-4BD4-AA60F12D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92" y="3646851"/>
            <a:ext cx="941691" cy="91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0E0EFC0-F283-5899-6A9C-69358493EFD3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Demo-02</a:t>
            </a:r>
          </a:p>
        </p:txBody>
      </p:sp>
    </p:spTree>
    <p:extLst>
      <p:ext uri="{BB962C8B-B14F-4D97-AF65-F5344CB8AC3E}">
        <p14:creationId xmlns:p14="http://schemas.microsoft.com/office/powerpoint/2010/main" val="20399021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 sz="4600"/>
              <a:t>Azure AGIC Ingress - Readiness &amp; Liveness Probes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249103" y="2703539"/>
            <a:ext cx="3689131" cy="2028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252947" y="3713454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781488" y="440752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17250" y="3725121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094346"/>
            <a:ext cx="3992696" cy="1158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347110" y="372512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930797" y="1920317"/>
            <a:ext cx="2254908" cy="5590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C5E76DC-6111-0679-65EB-4DF766914C3F}"/>
              </a:ext>
            </a:extLst>
          </p:cNvPr>
          <p:cNvSpPr/>
          <p:nvPr/>
        </p:nvSpPr>
        <p:spPr>
          <a:xfrm>
            <a:off x="9469821" y="3309257"/>
            <a:ext cx="3273227" cy="35538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Liveness Probe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53B235-EFAE-8B4D-691E-B6A4328D8639}"/>
              </a:ext>
            </a:extLst>
          </p:cNvPr>
          <p:cNvSpPr/>
          <p:nvPr/>
        </p:nvSpPr>
        <p:spPr>
          <a:xfrm>
            <a:off x="9469821" y="2830630"/>
            <a:ext cx="3273227" cy="3553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Readiness Probe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CA7409-0009-8E41-658D-C38FC534B435}"/>
              </a:ext>
            </a:extLst>
          </p:cNvPr>
          <p:cNvSpPr/>
          <p:nvPr/>
        </p:nvSpPr>
        <p:spPr>
          <a:xfrm>
            <a:off x="7673339" y="1910372"/>
            <a:ext cx="2579608" cy="960005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When both probes  are present which, one takes priority ?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2730B7A-32AD-58A4-6176-B45E1AAB5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201" y="3697695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8E21760-87AD-84FB-A560-27542DA92496}"/>
              </a:ext>
            </a:extLst>
          </p:cNvPr>
          <p:cNvSpPr/>
          <p:nvPr/>
        </p:nvSpPr>
        <p:spPr>
          <a:xfrm>
            <a:off x="3606092" y="3121843"/>
            <a:ext cx="1717661" cy="6354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894F51B-DACA-DC67-CA14-802AFE834661}"/>
              </a:ext>
            </a:extLst>
          </p:cNvPr>
          <p:cNvCxnSpPr>
            <a:stCxn id="25" idx="3"/>
            <a:endCxn id="14" idx="1"/>
          </p:cNvCxnSpPr>
          <p:nvPr/>
        </p:nvCxnSpPr>
        <p:spPr>
          <a:xfrm flipV="1">
            <a:off x="5323753" y="3008324"/>
            <a:ext cx="4146068" cy="431227"/>
          </a:xfrm>
          <a:prstGeom prst="bentConnector3">
            <a:avLst>
              <a:gd name="adj1" fmla="val 25410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8F8E594-A6B6-21F2-E474-39730552D7E6}"/>
              </a:ext>
            </a:extLst>
          </p:cNvPr>
          <p:cNvCxnSpPr>
            <a:cxnSpLocks/>
            <a:stCxn id="15" idx="6"/>
            <a:endCxn id="14" idx="0"/>
          </p:cNvCxnSpPr>
          <p:nvPr/>
        </p:nvCxnSpPr>
        <p:spPr>
          <a:xfrm>
            <a:off x="10252947" y="2390375"/>
            <a:ext cx="853488" cy="440255"/>
          </a:xfrm>
          <a:prstGeom prst="bentConnector2">
            <a:avLst/>
          </a:prstGeom>
          <a:ln w="762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7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16" grpId="0" animBg="1"/>
      <p:bldP spid="14" grpId="0" animBg="1"/>
      <p:bldP spid="15" grpId="0" animBg="1"/>
      <p:bldP spid="2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FF894C-1094-D3A5-7D28-775A60D1D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14F1B4-86C0-1087-F871-9840F225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55" y="-295690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/>
              <a:t>Azure AGIC Ingress - Readiness &amp; Liveness Probes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50D08-B4E1-1C67-E625-5168ECB6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2" y="633782"/>
            <a:ext cx="5403222" cy="7009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F8593-BD61-83FF-D46C-838B4701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212" y="1535418"/>
            <a:ext cx="7210696" cy="600891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9E6F942-E92B-A248-0AF4-5AC5CB4F997F}"/>
              </a:ext>
            </a:extLst>
          </p:cNvPr>
          <p:cNvSpPr/>
          <p:nvPr/>
        </p:nvSpPr>
        <p:spPr>
          <a:xfrm>
            <a:off x="8883176" y="633783"/>
            <a:ext cx="5137624" cy="79224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Usecase-3: </a:t>
            </a:r>
          </a:p>
          <a:p>
            <a:pPr algn="ctr"/>
            <a:r>
              <a:rPr lang="en-US"/>
              <a:t>Readiness and Liveness Probe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6D1DF2-68CC-ED8B-EB04-1B68F2B28089}"/>
              </a:ext>
            </a:extLst>
          </p:cNvPr>
          <p:cNvSpPr/>
          <p:nvPr/>
        </p:nvSpPr>
        <p:spPr>
          <a:xfrm>
            <a:off x="11626041" y="1935303"/>
            <a:ext cx="2569504" cy="1837460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both probes  are used which, one takes priority ?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DB66048-6E10-FE2F-AFDC-11414C06C3BD}"/>
              </a:ext>
            </a:extLst>
          </p:cNvPr>
          <p:cNvSpPr/>
          <p:nvPr/>
        </p:nvSpPr>
        <p:spPr>
          <a:xfrm rot="7604977">
            <a:off x="10216654" y="3736317"/>
            <a:ext cx="1974994" cy="291671"/>
          </a:xfrm>
          <a:prstGeom prst="rightArrow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A00C3C-9CC2-E0F3-8312-5B9E68FDBDBB}"/>
              </a:ext>
            </a:extLst>
          </p:cNvPr>
          <p:cNvCxnSpPr/>
          <p:nvPr/>
        </p:nvCxnSpPr>
        <p:spPr>
          <a:xfrm>
            <a:off x="4310743" y="2667000"/>
            <a:ext cx="5355771" cy="1992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1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Annotations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Health Probe Ingress Annotations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2853" y="6573151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29" y="6597955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880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807233-3958-5200-26DE-BA04572371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92E80-2905-946D-558A-5C883549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0923"/>
            <a:ext cx="12618720" cy="1188851"/>
          </a:xfrm>
        </p:spPr>
        <p:txBody>
          <a:bodyPr/>
          <a:lstStyle/>
          <a:p>
            <a:r>
              <a:rPr lang="en-US"/>
              <a:t>Health Probes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1E6265-4BB4-C152-0F83-C61D33376DDD}"/>
              </a:ext>
            </a:extLst>
          </p:cNvPr>
          <p:cNvSpPr/>
          <p:nvPr/>
        </p:nvSpPr>
        <p:spPr>
          <a:xfrm>
            <a:off x="272143" y="1153885"/>
            <a:ext cx="7641771" cy="6400800"/>
          </a:xfrm>
          <a:prstGeom prst="roundRect">
            <a:avLst>
              <a:gd name="adj" fmla="val 4590"/>
            </a:avLst>
          </a:prstGeom>
          <a:noFill/>
          <a:ln w="508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4B520D-4B25-5A85-774F-E9ABF53408AC}"/>
              </a:ext>
            </a:extLst>
          </p:cNvPr>
          <p:cNvSpPr/>
          <p:nvPr/>
        </p:nvSpPr>
        <p:spPr>
          <a:xfrm>
            <a:off x="685800" y="1621971"/>
            <a:ext cx="5344886" cy="1132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AGIC Health Probe Annotations </a:t>
            </a:r>
            <a:r>
              <a:rPr lang="en-US" sz="2600"/>
              <a:t>defined in Ingress Resource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DE1677-C83D-D351-3A45-25F499B580D5}"/>
              </a:ext>
            </a:extLst>
          </p:cNvPr>
          <p:cNvSpPr/>
          <p:nvPr/>
        </p:nvSpPr>
        <p:spPr>
          <a:xfrm>
            <a:off x="685800" y="3124200"/>
            <a:ext cx="5344886" cy="11321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Readiness Probe </a:t>
            </a:r>
            <a:r>
              <a:rPr lang="en-US" sz="2600"/>
              <a:t>defined in Kubernetes Workloads (Pod, Deployment, StatefulSet)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6D1BDB-D02D-5C30-264C-6BECCD792BBB}"/>
              </a:ext>
            </a:extLst>
          </p:cNvPr>
          <p:cNvSpPr/>
          <p:nvPr/>
        </p:nvSpPr>
        <p:spPr>
          <a:xfrm>
            <a:off x="685800" y="4626429"/>
            <a:ext cx="5344886" cy="11321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Liveness Probe </a:t>
            </a:r>
            <a:r>
              <a:rPr lang="en-US" sz="2600"/>
              <a:t>defined in Kubernetes Workloads (Pod, Deployment, StatefulSet)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5511D3-30CE-DC48-97DC-378DBE6D13F8}"/>
              </a:ext>
            </a:extLst>
          </p:cNvPr>
          <p:cNvSpPr/>
          <p:nvPr/>
        </p:nvSpPr>
        <p:spPr>
          <a:xfrm>
            <a:off x="696686" y="6085115"/>
            <a:ext cx="5344886" cy="1132114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AGIC defined fallback Health Probe </a:t>
            </a:r>
          </a:p>
          <a:p>
            <a:pPr algn="ctr"/>
            <a:r>
              <a:rPr lang="en-US" sz="2600"/>
              <a:t>(</a:t>
            </a:r>
            <a:r>
              <a:rPr lang="en-US" sz="2600">
                <a:solidFill>
                  <a:srgbClr val="FFFF00"/>
                </a:solidFill>
              </a:rPr>
              <a:t>default HTTP probe, </a:t>
            </a:r>
          </a:p>
          <a:p>
            <a:pPr algn="ctr"/>
            <a:r>
              <a:rPr lang="en-US" sz="2600">
                <a:solidFill>
                  <a:srgbClr val="FFFF00"/>
                </a:solidFill>
              </a:rPr>
              <a:t>HTTP Path Probes</a:t>
            </a:r>
            <a:r>
              <a:rPr lang="en-US" sz="2600"/>
              <a:t>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218DA32-CD5C-6514-7136-5A12A7DEDC9B}"/>
              </a:ext>
            </a:extLst>
          </p:cNvPr>
          <p:cNvSpPr/>
          <p:nvPr/>
        </p:nvSpPr>
        <p:spPr>
          <a:xfrm>
            <a:off x="6153431" y="1716564"/>
            <a:ext cx="925286" cy="55952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Y</a:t>
            </a:r>
          </a:p>
          <a:p>
            <a:pPr algn="ctr"/>
            <a:endParaRPr lang="en-US"/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D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ADEEB6-3728-92FF-8205-8F8426D2179D}"/>
              </a:ext>
            </a:extLst>
          </p:cNvPr>
          <p:cNvSpPr/>
          <p:nvPr/>
        </p:nvSpPr>
        <p:spPr>
          <a:xfrm>
            <a:off x="8294914" y="1611085"/>
            <a:ext cx="6106886" cy="11212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Health probes can determine if the configured </a:t>
            </a:r>
            <a:r>
              <a:rPr lang="en-US">
                <a:solidFill>
                  <a:srgbClr val="FFFF00"/>
                </a:solidFill>
              </a:rPr>
              <a:t>backend target </a:t>
            </a:r>
            <a:r>
              <a:rPr lang="en-US"/>
              <a:t>can serve requests.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CCF497-5AEB-FBA4-93EE-D82A82457C30}"/>
              </a:ext>
            </a:extLst>
          </p:cNvPr>
          <p:cNvSpPr/>
          <p:nvPr/>
        </p:nvSpPr>
        <p:spPr>
          <a:xfrm>
            <a:off x="8316685" y="3396341"/>
            <a:ext cx="6106886" cy="1752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/>
              <a:t>AppGw</a:t>
            </a:r>
            <a:r>
              <a:rPr lang="en-US"/>
              <a:t> </a:t>
            </a:r>
            <a:r>
              <a:rPr lang="en-US">
                <a:solidFill>
                  <a:srgbClr val="FFFF00"/>
                </a:solidFill>
              </a:rPr>
              <a:t>won’t send </a:t>
            </a:r>
            <a:r>
              <a:rPr lang="en-US"/>
              <a:t>incoming requests to the </a:t>
            </a:r>
            <a:r>
              <a:rPr lang="en-US">
                <a:solidFill>
                  <a:srgbClr val="FFFF00"/>
                </a:solidFill>
              </a:rPr>
              <a:t>backend target </a:t>
            </a:r>
            <a:r>
              <a:rPr lang="en-US"/>
              <a:t>if a configured health probe </a:t>
            </a:r>
            <a:r>
              <a:rPr lang="en-US">
                <a:solidFill>
                  <a:srgbClr val="FFFF00"/>
                </a:solidFill>
              </a:rPr>
              <a:t>fails.</a:t>
            </a:r>
            <a:r>
              <a:rPr lang="en-US"/>
              <a:t> Instead, it will respond to the request with an </a:t>
            </a:r>
            <a:r>
              <a:rPr lang="en-US">
                <a:solidFill>
                  <a:srgbClr val="FF0000"/>
                </a:solidFill>
              </a:rPr>
              <a:t>HTTP 502 Error</a:t>
            </a:r>
            <a:r>
              <a:rPr lang="en-US"/>
              <a:t>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0E8BD6-9CA4-4D2F-A6E5-4741CD3D102F}"/>
              </a:ext>
            </a:extLst>
          </p:cNvPr>
          <p:cNvSpPr/>
          <p:nvPr/>
        </p:nvSpPr>
        <p:spPr>
          <a:xfrm>
            <a:off x="8327571" y="5758543"/>
            <a:ext cx="6106886" cy="11212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If the health probe is </a:t>
            </a:r>
            <a:r>
              <a:rPr lang="en-US">
                <a:solidFill>
                  <a:srgbClr val="FFFF00"/>
                </a:solidFill>
              </a:rPr>
              <a:t>successful</a:t>
            </a:r>
            <a:r>
              <a:rPr lang="en-US"/>
              <a:t>, incoming requests will be forwarded to the </a:t>
            </a:r>
            <a:r>
              <a:rPr lang="en-US">
                <a:solidFill>
                  <a:srgbClr val="FFFF00"/>
                </a:solidFill>
              </a:rPr>
              <a:t>backend target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6418D-A801-1BD2-BC02-E88784EF0331}"/>
              </a:ext>
            </a:extLst>
          </p:cNvPr>
          <p:cNvSpPr txBox="1"/>
          <p:nvPr/>
        </p:nvSpPr>
        <p:spPr>
          <a:xfrm>
            <a:off x="6882397" y="1625349"/>
            <a:ext cx="79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HIGH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4C2BF-22A5-7A5A-6214-ABFB7DCE1AFB}"/>
              </a:ext>
            </a:extLst>
          </p:cNvPr>
          <p:cNvSpPr txBox="1"/>
          <p:nvPr/>
        </p:nvSpPr>
        <p:spPr>
          <a:xfrm>
            <a:off x="6901916" y="6499148"/>
            <a:ext cx="742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LOW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83DF87-7A2C-A7B7-C255-59651E719F74}"/>
              </a:ext>
            </a:extLst>
          </p:cNvPr>
          <p:cNvSpPr/>
          <p:nvPr/>
        </p:nvSpPr>
        <p:spPr>
          <a:xfrm>
            <a:off x="467898" y="1451178"/>
            <a:ext cx="5780690" cy="1430159"/>
          </a:xfrm>
          <a:prstGeom prst="roundRect">
            <a:avLst>
              <a:gd name="adj" fmla="val 9977"/>
            </a:avLst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Ingress - Health Probe Annotations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713356" y="3580131"/>
            <a:ext cx="3428098" cy="11521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74413" y="3742999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074382" y="44187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545406" y="3733511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102736"/>
            <a:ext cx="4428771" cy="1074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83185" y="373351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728FB5D-5D78-3888-33C7-BA5757934223}"/>
              </a:ext>
            </a:extLst>
          </p:cNvPr>
          <p:cNvSpPr/>
          <p:nvPr/>
        </p:nvSpPr>
        <p:spPr>
          <a:xfrm>
            <a:off x="7661222" y="2516514"/>
            <a:ext cx="4838375" cy="47464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Azure AGIC Health Probe Annotations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3F6CA4C-F020-6F2B-59A5-637D10DD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312" y="3740092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F9CD204-F7F6-1FD4-A5E2-BA6F23B336A3}"/>
              </a:ext>
            </a:extLst>
          </p:cNvPr>
          <p:cNvSpPr/>
          <p:nvPr/>
        </p:nvSpPr>
        <p:spPr>
          <a:xfrm>
            <a:off x="3606092" y="3121843"/>
            <a:ext cx="1717661" cy="6354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6D3C5EA-9350-592E-6C55-844EEA02B047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5323753" y="2753839"/>
            <a:ext cx="2337469" cy="685712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3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14" grpId="0" animBg="1"/>
      <p:bldP spid="1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D41822-2D7D-F1C3-B3EB-D628646DDF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45F54-2F67-0FDD-80AA-F8297947B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520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Ingress - Health Probe Annotations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CB5DF-70EB-E753-A294-E1623374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603" y="1296920"/>
            <a:ext cx="6778625" cy="563575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BD030-799B-CDD3-16B3-ACF65B81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2" y="1296920"/>
            <a:ext cx="7139281" cy="3559613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4CBABA0-0035-19EF-AF4B-0C006FB54C36}"/>
              </a:ext>
            </a:extLst>
          </p:cNvPr>
          <p:cNvCxnSpPr>
            <a:cxnSpLocks/>
          </p:cNvCxnSpPr>
          <p:nvPr/>
        </p:nvCxnSpPr>
        <p:spPr>
          <a:xfrm>
            <a:off x="1230086" y="4114799"/>
            <a:ext cx="6447517" cy="2069791"/>
          </a:xfrm>
          <a:prstGeom prst="bentConnector3">
            <a:avLst>
              <a:gd name="adj1" fmla="val -651"/>
            </a:avLst>
          </a:prstGeom>
          <a:ln w="1016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585DFB-910D-5D86-1A60-0D5D9D0DCD47}"/>
              </a:ext>
            </a:extLst>
          </p:cNvPr>
          <p:cNvSpPr txBox="1"/>
          <p:nvPr/>
        </p:nvSpPr>
        <p:spPr>
          <a:xfrm>
            <a:off x="174172" y="5799869"/>
            <a:ext cx="75093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Values defined in Annotations match with Health Probe created </a:t>
            </a:r>
          </a:p>
          <a:p>
            <a:r>
              <a:rPr lang="en-US">
                <a:solidFill>
                  <a:srgbClr val="0070C0"/>
                </a:solidFill>
              </a:rPr>
              <a:t>on Application Gateway </a:t>
            </a:r>
          </a:p>
        </p:txBody>
      </p:sp>
    </p:spTree>
    <p:extLst>
      <p:ext uri="{BB962C8B-B14F-4D97-AF65-F5344CB8AC3E}">
        <p14:creationId xmlns:p14="http://schemas.microsoft.com/office/powerpoint/2010/main" val="405213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Delegate DNS Domain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AWS Route53 to Azure DNS Zones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86228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51185" y="6510089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56" y="6559698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124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kubeoncloud.com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kubeoncloud.com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External DNS Install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21731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9689" y="6562641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39" y="6489068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05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Ingress - External DNS Install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95416"/>
            <a:ext cx="2874241" cy="1170466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89260" y="5672742"/>
            <a:ext cx="852099" cy="82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7442" y="5660601"/>
            <a:ext cx="852099" cy="82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1" y="5595416"/>
            <a:ext cx="1709130" cy="119535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664" y="5698421"/>
            <a:ext cx="858804" cy="8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25522" y="6443143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29154" y="6474882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350639" y="6180649"/>
            <a:ext cx="2042552" cy="1244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428" y="5657342"/>
            <a:ext cx="877270" cy="8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80649"/>
            <a:ext cx="4541966" cy="30857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7629" y="120316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018" y="1911118"/>
            <a:ext cx="546546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DC6DFB-0626-C356-D834-763022F9DAE2}"/>
              </a:ext>
            </a:extLst>
          </p:cNvPr>
          <p:cNvSpPr txBox="1"/>
          <p:nvPr/>
        </p:nvSpPr>
        <p:spPr>
          <a:xfrm>
            <a:off x="6210801" y="5085712"/>
            <a:ext cx="247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6419402" y="3041954"/>
            <a:ext cx="2064694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71689" y="3140914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33516" y="3126733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6686121" y="3891354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cxnSpLocks/>
            <a:stCxn id="76" idx="1"/>
            <a:endCxn id="31" idx="3"/>
          </p:cNvCxnSpPr>
          <p:nvPr/>
        </p:nvCxnSpPr>
        <p:spPr>
          <a:xfrm rot="10800000" flipV="1">
            <a:off x="2166028" y="3618052"/>
            <a:ext cx="425337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47DFBAD-257D-D605-18F8-517AE26FDC6C}"/>
              </a:ext>
            </a:extLst>
          </p:cNvPr>
          <p:cNvSpPr/>
          <p:nvPr/>
        </p:nvSpPr>
        <p:spPr>
          <a:xfrm>
            <a:off x="7063364" y="2252304"/>
            <a:ext cx="6072584" cy="631217"/>
          </a:xfrm>
          <a:prstGeom prst="roundRect">
            <a:avLst>
              <a:gd name="adj" fmla="val 706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External DNS allows us to </a:t>
            </a:r>
            <a:r>
              <a:rPr lang="en-US" sz="1800">
                <a:solidFill>
                  <a:srgbClr val="FFFF00"/>
                </a:solidFill>
              </a:rPr>
              <a:t>add / update / delete DNS Records </a:t>
            </a:r>
            <a:r>
              <a:rPr lang="en-US" sz="1800"/>
              <a:t>in Azure </a:t>
            </a:r>
            <a:r>
              <a:rPr lang="en-US" sz="1800">
                <a:solidFill>
                  <a:srgbClr val="FFFF00"/>
                </a:solidFill>
              </a:rPr>
              <a:t>DNS Zones </a:t>
            </a:r>
            <a:r>
              <a:rPr lang="en-US" sz="1800"/>
              <a:t>declaratively from Ingress Service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994E5C-03AD-D2B4-96F9-F29967B993A7}"/>
              </a:ext>
            </a:extLst>
          </p:cNvPr>
          <p:cNvSpPr/>
          <p:nvPr/>
        </p:nvSpPr>
        <p:spPr>
          <a:xfrm>
            <a:off x="9279540" y="3092589"/>
            <a:ext cx="3822780" cy="1245542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4C4DC882-AFE9-1B59-3E18-0C97296D1985}"/>
              </a:ext>
            </a:extLst>
          </p:cNvPr>
          <p:cNvCxnSpPr>
            <a:cxnSpLocks/>
            <a:stCxn id="20" idx="1"/>
            <a:endCxn id="78" idx="3"/>
          </p:cNvCxnSpPr>
          <p:nvPr/>
        </p:nvCxnSpPr>
        <p:spPr>
          <a:xfrm rot="10800000">
            <a:off x="8236694" y="3497046"/>
            <a:ext cx="1042847" cy="218315"/>
          </a:xfrm>
          <a:prstGeom prst="bentConnector3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>
            <a:extLst>
              <a:ext uri="{FF2B5EF4-FFF2-40B4-BE49-F238E27FC236}">
                <a16:creationId xmlns:a16="http://schemas.microsoft.com/office/drawing/2014/main" id="{109C724F-7160-5BE6-5D3C-DA70A4E9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091" y="3281788"/>
            <a:ext cx="895118" cy="8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857CB00-B844-67EE-BD9C-2A8747C830E8}"/>
              </a:ext>
            </a:extLst>
          </p:cNvPr>
          <p:cNvSpPr/>
          <p:nvPr/>
        </p:nvSpPr>
        <p:spPr>
          <a:xfrm>
            <a:off x="10982029" y="3227413"/>
            <a:ext cx="1890306" cy="611623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Azure Config File (</a:t>
            </a:r>
            <a:r>
              <a:rPr lang="en-US" sz="1800" err="1"/>
              <a:t>azure.json</a:t>
            </a:r>
            <a:r>
              <a:rPr lang="en-US" sz="1800"/>
              <a:t>)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6DB2FE9-3E32-8CAA-081D-7E04AB78FEFD}"/>
              </a:ext>
            </a:extLst>
          </p:cNvPr>
          <p:cNvCxnSpPr>
            <a:cxnSpLocks/>
            <a:stCxn id="43" idx="3"/>
            <a:endCxn id="50" idx="2"/>
          </p:cNvCxnSpPr>
          <p:nvPr/>
        </p:nvCxnSpPr>
        <p:spPr>
          <a:xfrm>
            <a:off x="10410209" y="3715361"/>
            <a:ext cx="1516973" cy="123675"/>
          </a:xfrm>
          <a:prstGeom prst="bentConnector4">
            <a:avLst>
              <a:gd name="adj1" fmla="val 18847"/>
              <a:gd name="adj2" fmla="val 284839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5A9DB28-0FE6-7350-8537-45C879C74DB8}"/>
              </a:ext>
            </a:extLst>
          </p:cNvPr>
          <p:cNvCxnSpPr>
            <a:endCxn id="76" idx="1"/>
          </p:cNvCxnSpPr>
          <p:nvPr/>
        </p:nvCxnSpPr>
        <p:spPr>
          <a:xfrm flipV="1">
            <a:off x="2055698" y="3618053"/>
            <a:ext cx="4363704" cy="117614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52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/>
      <p:bldP spid="49" grpId="0"/>
      <p:bldP spid="76" grpId="0" animBg="1"/>
      <p:bldP spid="80" grpId="0"/>
      <p:bldP spid="18" grpId="0" animBg="1"/>
      <p:bldP spid="20" grpId="0" animBg="1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1783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HTTP Rules &amp;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727" y="1995748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75959" y="196163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1181" y="3805501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54902" y="4490620"/>
            <a:ext cx="1365427" cy="181907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79973" y="5464476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320889" cy="11433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FEBEDEE-FD1E-5BD3-6125-805A8C930FA2}"/>
              </a:ext>
            </a:extLst>
          </p:cNvPr>
          <p:cNvSpPr/>
          <p:nvPr/>
        </p:nvSpPr>
        <p:spPr>
          <a:xfrm>
            <a:off x="10453487" y="2051046"/>
            <a:ext cx="2722803" cy="874866"/>
          </a:xfrm>
          <a:prstGeom prst="roundRect">
            <a:avLst>
              <a:gd name="adj" fmla="val 513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AAE34D-A1A5-F87E-5857-50665F56D33B}"/>
              </a:ext>
            </a:extLst>
          </p:cNvPr>
          <p:cNvSpPr txBox="1"/>
          <p:nvPr/>
        </p:nvSpPr>
        <p:spPr>
          <a:xfrm>
            <a:off x="10966302" y="2599105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6F56012-6B67-1C90-1306-7B1C46C6D6F1}"/>
              </a:ext>
            </a:extLst>
          </p:cNvPr>
          <p:cNvSpPr/>
          <p:nvPr/>
        </p:nvSpPr>
        <p:spPr>
          <a:xfrm>
            <a:off x="10654459" y="2237943"/>
            <a:ext cx="2321626" cy="40625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HTTP Rules &amp; Paths</a:t>
            </a:r>
          </a:p>
        </p:txBody>
      </p: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CF15B7C-FE97-BC3B-BAD7-974105C4BF7C}"/>
              </a:ext>
            </a:extLst>
          </p:cNvPr>
          <p:cNvSpPr/>
          <p:nvPr/>
        </p:nvSpPr>
        <p:spPr>
          <a:xfrm>
            <a:off x="4162534" y="4062813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D95FD0-CAA3-051B-8A74-76BF2E5CDFA5}"/>
              </a:ext>
            </a:extLst>
          </p:cNvPr>
          <p:cNvCxnSpPr>
            <a:stCxn id="60" idx="3"/>
            <a:endCxn id="31" idx="1"/>
          </p:cNvCxnSpPr>
          <p:nvPr/>
        </p:nvCxnSpPr>
        <p:spPr>
          <a:xfrm>
            <a:off x="3803121" y="4261471"/>
            <a:ext cx="359413" cy="4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32DEF-2ED5-414C-D28E-F6715A287AD7}"/>
              </a:ext>
            </a:extLst>
          </p:cNvPr>
          <p:cNvSpPr/>
          <p:nvPr/>
        </p:nvSpPr>
        <p:spPr>
          <a:xfrm>
            <a:off x="9122226" y="3422785"/>
            <a:ext cx="3995903" cy="1426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63982DE4-06B3-B35F-EF2C-F21AF110BAA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57870" y="362314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8;p35">
            <a:extLst>
              <a:ext uri="{FF2B5EF4-FFF2-40B4-BE49-F238E27FC236}">
                <a16:creationId xmlns:a16="http://schemas.microsoft.com/office/drawing/2014/main" id="{DA80A7AD-2603-3B36-B62C-5D3BE27972C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99184" y="3632501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92D92F-3987-8EF1-9E50-916D10EE2A2A}"/>
              </a:ext>
            </a:extLst>
          </p:cNvPr>
          <p:cNvSpPr txBox="1"/>
          <p:nvPr/>
        </p:nvSpPr>
        <p:spPr>
          <a:xfrm>
            <a:off x="10847366" y="4535410"/>
            <a:ext cx="93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App1</a:t>
            </a:r>
          </a:p>
        </p:txBody>
      </p:sp>
      <p:pic>
        <p:nvPicPr>
          <p:cNvPr id="19" name="Google Shape;660;p35">
            <a:extLst>
              <a:ext uri="{FF2B5EF4-FFF2-40B4-BE49-F238E27FC236}">
                <a16:creationId xmlns:a16="http://schemas.microsoft.com/office/drawing/2014/main" id="{F16C2A21-3E6B-DD69-F76C-9E125F5ABB43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176762" y="363408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A252626-FF74-EF25-717B-662EFDCD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92" y="3646851"/>
            <a:ext cx="941691" cy="91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297A859-FA2B-86E8-A900-E9049F66C5E3}"/>
              </a:ext>
            </a:extLst>
          </p:cNvPr>
          <p:cNvCxnSpPr>
            <a:cxnSpLocks/>
            <a:stCxn id="31" idx="3"/>
            <a:endCxn id="15" idx="1"/>
          </p:cNvCxnSpPr>
          <p:nvPr/>
        </p:nvCxnSpPr>
        <p:spPr>
          <a:xfrm flipV="1">
            <a:off x="5524076" y="4102983"/>
            <a:ext cx="3733794" cy="1629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57775BC-7982-5574-5663-88202478C35F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Demo-03</a:t>
            </a:r>
          </a:p>
        </p:txBody>
      </p:sp>
    </p:spTree>
    <p:extLst>
      <p:ext uri="{BB962C8B-B14F-4D97-AF65-F5344CB8AC3E}">
        <p14:creationId xmlns:p14="http://schemas.microsoft.com/office/powerpoint/2010/main" val="18897229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External DNS 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Basic Demo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598225" y="2179454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0674" y="6552130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73" y="6601739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465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Ingress - External DNS Basic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65961" y="2060520"/>
            <a:ext cx="3756222" cy="11521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92762" y="221604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979268" y="28897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57065" y="2227714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5382237" y="2633517"/>
            <a:ext cx="3983724" cy="31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43374" y="1212014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82570" y="1957670"/>
            <a:ext cx="537698" cy="87518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14751" y="2321437"/>
            <a:ext cx="1267486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myapp1.kubeoncloud.com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633517"/>
            <a:ext cx="318228" cy="3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86925" y="2227714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17219" y="4133121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69505" y="423208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31332" y="421790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83937" y="4982521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4"/>
            <a:ext cx="5751192" cy="1091166"/>
          </a:xfrm>
          <a:prstGeom prst="bentConnector3">
            <a:avLst>
              <a:gd name="adj1" fmla="val 476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10609" y="1077724"/>
            <a:ext cx="1841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myapp1.kubeoncloud.com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068489" y="5130232"/>
            <a:ext cx="196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AE1715E-6924-4C00-1A92-5510C547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553" y="2227714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0757F37-045A-E858-3015-53479A7CAAB9}"/>
              </a:ext>
            </a:extLst>
          </p:cNvPr>
          <p:cNvSpPr/>
          <p:nvPr/>
        </p:nvSpPr>
        <p:spPr>
          <a:xfrm>
            <a:off x="10350118" y="3382830"/>
            <a:ext cx="2614281" cy="1144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279D4F-0656-0A3C-0A1E-6B361723D248}"/>
              </a:ext>
            </a:extLst>
          </p:cNvPr>
          <p:cNvSpPr txBox="1"/>
          <p:nvPr/>
        </p:nvSpPr>
        <p:spPr>
          <a:xfrm>
            <a:off x="10947635" y="4205537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3C63A0-3BA8-80E5-4B3E-7DB7AA0C2424}"/>
              </a:ext>
            </a:extLst>
          </p:cNvPr>
          <p:cNvSpPr/>
          <p:nvPr/>
        </p:nvSpPr>
        <p:spPr>
          <a:xfrm>
            <a:off x="10684829" y="3546121"/>
            <a:ext cx="1997588" cy="6594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HOST</a:t>
            </a:r>
          </a:p>
          <a:p>
            <a:pPr algn="ctr"/>
            <a:r>
              <a:rPr lang="en-US" sz="1600"/>
              <a:t>(</a:t>
            </a:r>
            <a:r>
              <a:rPr lang="en-US" sz="1600" err="1"/>
              <a:t>spec.rules.host</a:t>
            </a:r>
            <a:r>
              <a:rPr lang="en-US" sz="1600"/>
              <a:t>)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E84729F-93A5-FD06-3EE7-222BB08CFE7E}"/>
              </a:ext>
            </a:extLst>
          </p:cNvPr>
          <p:cNvCxnSpPr>
            <a:endCxn id="72" idx="0"/>
          </p:cNvCxnSpPr>
          <p:nvPr/>
        </p:nvCxnSpPr>
        <p:spPr>
          <a:xfrm>
            <a:off x="9904496" y="4709221"/>
            <a:ext cx="2380571" cy="676977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2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43" grpId="0" animBg="1"/>
      <p:bldP spid="14" grpId="0"/>
      <p:bldP spid="20" grpId="0" animBg="1"/>
      <p:bldP spid="21" grpId="0"/>
      <p:bldP spid="2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AAC16-2A00-32E9-BFE1-FDB3A7A12F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6FD36C-3D9B-BC4B-E9DB-AAC69ABF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3944"/>
            <a:ext cx="12618720" cy="1188851"/>
          </a:xfrm>
        </p:spPr>
        <p:txBody>
          <a:bodyPr/>
          <a:lstStyle/>
          <a:p>
            <a:r>
              <a:rPr lang="en-US"/>
              <a:t>Azure AGIC Ingress - External DNS Basic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E716F-A36F-A2CD-1667-69083B48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964907"/>
            <a:ext cx="7679018" cy="629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69580-80DA-1BA3-558E-9B6FB29F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58" y="1408968"/>
            <a:ext cx="5589439" cy="569790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01B840-51BE-ED44-B659-F9E9F8C2CD6B}"/>
              </a:ext>
            </a:extLst>
          </p:cNvPr>
          <p:cNvSpPr/>
          <p:nvPr/>
        </p:nvSpPr>
        <p:spPr>
          <a:xfrm>
            <a:off x="8778240" y="709407"/>
            <a:ext cx="5138057" cy="5225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Application Gateway Listeners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B96208A-AFF5-0927-F240-C277818FA96B}"/>
              </a:ext>
            </a:extLst>
          </p:cNvPr>
          <p:cNvSpPr/>
          <p:nvPr/>
        </p:nvSpPr>
        <p:spPr>
          <a:xfrm>
            <a:off x="582761" y="7317009"/>
            <a:ext cx="13041799" cy="412867"/>
          </a:xfrm>
          <a:prstGeom prst="wedgeRoundRectCallout">
            <a:avLst>
              <a:gd name="adj1" fmla="val 23188"/>
              <a:gd name="adj2" fmla="val -48420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This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US" sz="2400" err="1">
                <a:solidFill>
                  <a:srgbClr val="FFFF00"/>
                </a:solidFill>
              </a:rPr>
              <a:t>spec.rules.host</a:t>
            </a:r>
            <a:r>
              <a:rPr lang="en-US" sz="2400">
                <a:solidFill>
                  <a:srgbClr val="FFFF00"/>
                </a:solidFill>
              </a:rPr>
              <a:t>) </a:t>
            </a:r>
            <a:r>
              <a:rPr lang="en-US" sz="2400"/>
              <a:t>adds DNS Record Set in Azure </a:t>
            </a:r>
            <a:r>
              <a:rPr lang="en-US" sz="2400">
                <a:solidFill>
                  <a:srgbClr val="FFFF00"/>
                </a:solidFill>
              </a:rPr>
              <a:t>DNS Zones </a:t>
            </a:r>
            <a:r>
              <a:rPr lang="en-US" sz="2400"/>
              <a:t>using </a:t>
            </a:r>
            <a:r>
              <a:rPr lang="en-US" sz="2400">
                <a:solidFill>
                  <a:srgbClr val="FFFF00"/>
                </a:solidFill>
              </a:rPr>
              <a:t>k8s External DNS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381C232-5FBE-01FA-517D-A3A8F01BC094}"/>
              </a:ext>
            </a:extLst>
          </p:cNvPr>
          <p:cNvCxnSpPr/>
          <p:nvPr/>
        </p:nvCxnSpPr>
        <p:spPr>
          <a:xfrm flipV="1">
            <a:off x="5497286" y="3537857"/>
            <a:ext cx="2939143" cy="14151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External DNS </a:t>
            </a:r>
            <a:endParaRPr lang="en-US" sz="4000" b="1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Domain Name Routing</a:t>
            </a:r>
            <a:endParaRPr lang="en-US" sz="5000" b="1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51185" y="6611885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98" y="6661494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589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Domain Name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602226"/>
            <a:ext cx="3428098" cy="1163656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36697" y="5632008"/>
            <a:ext cx="851691" cy="78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16887" y="5619867"/>
            <a:ext cx="851691" cy="78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627112"/>
            <a:ext cx="1783753" cy="1163656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74" y="5652609"/>
            <a:ext cx="868037" cy="8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904496" y="6184054"/>
            <a:ext cx="1488694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669" y="5647027"/>
            <a:ext cx="908707" cy="8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10125300" y="2006864"/>
            <a:ext cx="2285758" cy="1030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84054"/>
            <a:ext cx="4541966" cy="30516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9692" y="2106211"/>
            <a:ext cx="729169" cy="7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963179" y="273409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81305" y="2120279"/>
            <a:ext cx="726772" cy="697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6356731" y="2506104"/>
            <a:ext cx="3768569" cy="157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0316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018" y="1911118"/>
            <a:ext cx="546546" cy="95944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14751" y="2321438"/>
            <a:ext cx="2241980" cy="369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506104"/>
            <a:ext cx="318228" cy="1305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177334" y="2087522"/>
            <a:ext cx="756316" cy="72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897697" y="4161040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49983" y="4260000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11810" y="4245819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64415" y="5010440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5"/>
            <a:ext cx="5731670" cy="1119085"/>
          </a:xfrm>
          <a:prstGeom prst="bentConnector3">
            <a:avLst>
              <a:gd name="adj1" fmla="val 157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495971" y="1192919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eapp1.kubeoncloud.com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900F14-618B-0502-4E93-37EC5D695CD2}"/>
              </a:ext>
            </a:extLst>
          </p:cNvPr>
          <p:cNvSpPr/>
          <p:nvPr/>
        </p:nvSpPr>
        <p:spPr>
          <a:xfrm>
            <a:off x="10115856" y="3126113"/>
            <a:ext cx="2288648" cy="10300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oogle Shape;638;p35">
            <a:extLst>
              <a:ext uri="{FF2B5EF4-FFF2-40B4-BE49-F238E27FC236}">
                <a16:creationId xmlns:a16="http://schemas.microsoft.com/office/drawing/2014/main" id="{6BF93959-27D8-75AC-4E27-30E90704A95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8516" y="3205283"/>
            <a:ext cx="729169" cy="7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FD6C99-C099-1543-EE9F-6AFD5F998644}"/>
              </a:ext>
            </a:extLst>
          </p:cNvPr>
          <p:cNvSpPr txBox="1"/>
          <p:nvPr/>
        </p:nvSpPr>
        <p:spPr>
          <a:xfrm>
            <a:off x="10918367" y="385334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30" name="Google Shape;660;p35">
            <a:extLst>
              <a:ext uri="{FF2B5EF4-FFF2-40B4-BE49-F238E27FC236}">
                <a16:creationId xmlns:a16="http://schemas.microsoft.com/office/drawing/2014/main" id="{2808839A-89CF-410E-50C4-918A587FE1EA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59651" y="3208534"/>
            <a:ext cx="726772" cy="6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37;p35">
            <a:extLst>
              <a:ext uri="{FF2B5EF4-FFF2-40B4-BE49-F238E27FC236}">
                <a16:creationId xmlns:a16="http://schemas.microsoft.com/office/drawing/2014/main" id="{0F84D329-1F6E-068C-6F36-1B71753B75A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158607" y="3198445"/>
            <a:ext cx="756316" cy="7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D7ECD21-4EE2-F98B-BCC4-861CC6EA9886}"/>
              </a:ext>
            </a:extLst>
          </p:cNvPr>
          <p:cNvSpPr/>
          <p:nvPr/>
        </p:nvSpPr>
        <p:spPr>
          <a:xfrm>
            <a:off x="10080488" y="4225570"/>
            <a:ext cx="2330570" cy="103002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C89A54B1-DCEC-B7FF-D665-3A09E5BC96D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23972" y="4270478"/>
            <a:ext cx="729169" cy="7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E439AF4-FFEC-286F-E4C7-7523422ACB9F}"/>
              </a:ext>
            </a:extLst>
          </p:cNvPr>
          <p:cNvSpPr txBox="1"/>
          <p:nvPr/>
        </p:nvSpPr>
        <p:spPr>
          <a:xfrm>
            <a:off x="10918367" y="495279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App3</a:t>
            </a:r>
          </a:p>
        </p:txBody>
      </p:sp>
      <p:pic>
        <p:nvPicPr>
          <p:cNvPr id="59" name="Google Shape;660;p35">
            <a:extLst>
              <a:ext uri="{FF2B5EF4-FFF2-40B4-BE49-F238E27FC236}">
                <a16:creationId xmlns:a16="http://schemas.microsoft.com/office/drawing/2014/main" id="{4A7E8A30-DD5A-7234-FEF2-BDF6285B09D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66267" y="4283083"/>
            <a:ext cx="726772" cy="6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B36E8EE4-55E0-BEC1-CFB6-1F6D66D1DA2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141966" y="4264200"/>
            <a:ext cx="756316" cy="7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708A51DB-521A-392E-92F2-65B3CFB71059}"/>
              </a:ext>
            </a:extLst>
          </p:cNvPr>
          <p:cNvSpPr/>
          <p:nvPr/>
        </p:nvSpPr>
        <p:spPr>
          <a:xfrm>
            <a:off x="4111836" y="2745963"/>
            <a:ext cx="2241980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eapp2.kubeoncloud.com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A6D1AAE4-D567-1949-16CA-38E1F4FEF377}"/>
              </a:ext>
            </a:extLst>
          </p:cNvPr>
          <p:cNvSpPr/>
          <p:nvPr/>
        </p:nvSpPr>
        <p:spPr>
          <a:xfrm>
            <a:off x="4114751" y="3156728"/>
            <a:ext cx="2241980" cy="369332"/>
          </a:xfrm>
          <a:prstGeom prst="roundRect">
            <a:avLst/>
          </a:prstGeom>
          <a:solidFill>
            <a:srgbClr val="00B0F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eapp3.kubeoncloud.com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5C56F5D-C816-3813-0EAA-C45EDAD0C0AD}"/>
              </a:ext>
            </a:extLst>
          </p:cNvPr>
          <p:cNvCxnSpPr>
            <a:cxnSpLocks/>
            <a:stCxn id="60" idx="3"/>
            <a:endCxn id="71" idx="1"/>
          </p:cNvCxnSpPr>
          <p:nvPr/>
        </p:nvCxnSpPr>
        <p:spPr>
          <a:xfrm>
            <a:off x="3796523" y="2636619"/>
            <a:ext cx="315313" cy="2940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14B4AE8-2885-E24B-6C12-B1CC0804FB84}"/>
              </a:ext>
            </a:extLst>
          </p:cNvPr>
          <p:cNvCxnSpPr>
            <a:cxnSpLocks/>
            <a:stCxn id="60" idx="3"/>
            <a:endCxn id="81" idx="1"/>
          </p:cNvCxnSpPr>
          <p:nvPr/>
        </p:nvCxnSpPr>
        <p:spPr>
          <a:xfrm>
            <a:off x="3796523" y="2636619"/>
            <a:ext cx="318228" cy="7047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759989C-0B0D-3121-43F9-C76E60F4C236}"/>
              </a:ext>
            </a:extLst>
          </p:cNvPr>
          <p:cNvCxnSpPr>
            <a:cxnSpLocks/>
            <a:stCxn id="71" idx="3"/>
            <a:endCxn id="27" idx="1"/>
          </p:cNvCxnSpPr>
          <p:nvPr/>
        </p:nvCxnSpPr>
        <p:spPr>
          <a:xfrm>
            <a:off x="6353816" y="2930629"/>
            <a:ext cx="3762040" cy="710498"/>
          </a:xfrm>
          <a:prstGeom prst="bentConnector3">
            <a:avLst>
              <a:gd name="adj1" fmla="val 952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C324804-5C4C-A36B-70E3-CA4AF154D188}"/>
              </a:ext>
            </a:extLst>
          </p:cNvPr>
          <p:cNvCxnSpPr>
            <a:cxnSpLocks/>
            <a:stCxn id="81" idx="3"/>
            <a:endCxn id="41" idx="1"/>
          </p:cNvCxnSpPr>
          <p:nvPr/>
        </p:nvCxnSpPr>
        <p:spPr>
          <a:xfrm>
            <a:off x="6356731" y="3341394"/>
            <a:ext cx="3723757" cy="1399190"/>
          </a:xfrm>
          <a:prstGeom prst="bentConnector3">
            <a:avLst>
              <a:gd name="adj1" fmla="val 9431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318FEC-2DDF-2348-7687-7B82A885D208}"/>
              </a:ext>
            </a:extLst>
          </p:cNvPr>
          <p:cNvSpPr txBox="1"/>
          <p:nvPr/>
        </p:nvSpPr>
        <p:spPr>
          <a:xfrm>
            <a:off x="5978783" y="5106608"/>
            <a:ext cx="218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90F223E8-736B-9C4C-E682-0532D83D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076" y="3208955"/>
            <a:ext cx="732317" cy="70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EC500E0-AE4A-9181-FF97-B15A95606A48}"/>
              </a:ext>
            </a:extLst>
          </p:cNvPr>
          <p:cNvSpPr txBox="1"/>
          <p:nvPr/>
        </p:nvSpPr>
        <p:spPr>
          <a:xfrm>
            <a:off x="493722" y="1428949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eapp2.kubeoncloud.com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C86F89-E9CB-123E-7639-1213F7E8A477}"/>
              </a:ext>
            </a:extLst>
          </p:cNvPr>
          <p:cNvSpPr txBox="1"/>
          <p:nvPr/>
        </p:nvSpPr>
        <p:spPr>
          <a:xfrm>
            <a:off x="524492" y="1675275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eapp3.kubeoncloud.com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7505D4FA-C9F2-DBF4-5211-8A20738E7109}"/>
              </a:ext>
            </a:extLst>
          </p:cNvPr>
          <p:cNvCxnSpPr>
            <a:stCxn id="80" idx="2"/>
            <a:endCxn id="73" idx="0"/>
          </p:cNvCxnSpPr>
          <p:nvPr/>
        </p:nvCxnSpPr>
        <p:spPr>
          <a:xfrm rot="16200000" flipH="1">
            <a:off x="10431625" y="3813940"/>
            <a:ext cx="272837" cy="3404500"/>
          </a:xfrm>
          <a:prstGeom prst="bentConnector3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555969B1-6748-93F3-1997-B9BB30E7161B}"/>
              </a:ext>
            </a:extLst>
          </p:cNvPr>
          <p:cNvCxnSpPr>
            <a:stCxn id="25" idx="0"/>
            <a:endCxn id="3" idx="3"/>
          </p:cNvCxnSpPr>
          <p:nvPr/>
        </p:nvCxnSpPr>
        <p:spPr>
          <a:xfrm rot="16200000" flipV="1">
            <a:off x="12323609" y="2609328"/>
            <a:ext cx="687077" cy="51217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6926D594-2B80-E695-3C49-108B5EA1C178}"/>
              </a:ext>
            </a:extLst>
          </p:cNvPr>
          <p:cNvCxnSpPr>
            <a:cxnSpLocks/>
            <a:stCxn id="25" idx="2"/>
            <a:endCxn id="41" idx="3"/>
          </p:cNvCxnSpPr>
          <p:nvPr/>
        </p:nvCxnSpPr>
        <p:spPr>
          <a:xfrm rot="5400000">
            <a:off x="12252056" y="4069405"/>
            <a:ext cx="830182" cy="51217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1DD1445-53AC-F7B0-B96D-DBE3B3DCF032}"/>
              </a:ext>
            </a:extLst>
          </p:cNvPr>
          <p:cNvCxnSpPr>
            <a:stCxn id="25" idx="1"/>
            <a:endCxn id="30" idx="3"/>
          </p:cNvCxnSpPr>
          <p:nvPr/>
        </p:nvCxnSpPr>
        <p:spPr>
          <a:xfrm rot="10800000">
            <a:off x="12386424" y="3557521"/>
            <a:ext cx="170653" cy="2158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28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43" grpId="0" animBg="1"/>
      <p:bldP spid="14" grpId="0"/>
      <p:bldP spid="27" grpId="0" animBg="1"/>
      <p:bldP spid="29" grpId="0"/>
      <p:bldP spid="41" grpId="0" animBg="1"/>
      <p:bldP spid="58" grpId="0"/>
      <p:bldP spid="71" grpId="0" animBg="1"/>
      <p:bldP spid="81" grpId="0" animBg="1"/>
      <p:bldP spid="65" grpId="0"/>
      <p:bldP spid="6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43ABEB-9210-39A1-5CBB-B7BBF94DA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F1731E-152C-37CE-08DD-EB3E5D15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3671"/>
            <a:ext cx="12618720" cy="1188851"/>
          </a:xfrm>
        </p:spPr>
        <p:txBody>
          <a:bodyPr/>
          <a:lstStyle/>
          <a:p>
            <a:r>
              <a:rPr lang="en-US"/>
              <a:t>Azure AGIC - Ingress Domain Name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D73D6-CA31-B835-61C6-A6D41CA4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0" y="653143"/>
            <a:ext cx="4068587" cy="710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FAE35-EAEF-5B97-2B4C-AAAAD0DC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28" y="4440700"/>
            <a:ext cx="9784095" cy="296158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7581E2-32DF-D1DB-3572-7A7A634BE094}"/>
              </a:ext>
            </a:extLst>
          </p:cNvPr>
          <p:cNvSpPr/>
          <p:nvPr/>
        </p:nvSpPr>
        <p:spPr>
          <a:xfrm>
            <a:off x="6214660" y="1484290"/>
            <a:ext cx="6389914" cy="24173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 Application Gateway,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3 Listeners </a:t>
            </a:r>
            <a:r>
              <a:rPr lang="en-US" sz="3000"/>
              <a:t>created based on </a:t>
            </a:r>
            <a:r>
              <a:rPr lang="en-US" sz="3000">
                <a:solidFill>
                  <a:srgbClr val="FFFF00"/>
                </a:solidFill>
              </a:rPr>
              <a:t>3 Domain Names </a:t>
            </a:r>
            <a:r>
              <a:rPr lang="en-US" sz="3000"/>
              <a:t>defined in Ingress Service</a:t>
            </a:r>
          </a:p>
        </p:txBody>
      </p:sp>
    </p:spTree>
    <p:extLst>
      <p:ext uri="{BB962C8B-B14F-4D97-AF65-F5344CB8AC3E}">
        <p14:creationId xmlns:p14="http://schemas.microsoft.com/office/powerpoint/2010/main" val="19650286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External DNS + SSL </a:t>
            </a:r>
            <a:endParaRPr lang="en-US" sz="4000" b="1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Ingress TLS</a:t>
            </a:r>
            <a:endParaRPr lang="en-US" sz="5000" b="1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23743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51184" y="6653926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7" y="6653926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824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SSL TLS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43696"/>
            <a:ext cx="2718644" cy="122218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53289" y="5723509"/>
            <a:ext cx="807545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20186" y="5730240"/>
            <a:ext cx="807545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1" y="5543696"/>
            <a:ext cx="1673440" cy="124707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3" y="5681064"/>
            <a:ext cx="771404" cy="74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94626" y="6435101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5042" y="6154789"/>
            <a:ext cx="2198149" cy="1244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46" y="5700407"/>
            <a:ext cx="807546" cy="78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6836" y="2054980"/>
            <a:ext cx="3218776" cy="2358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54789"/>
            <a:ext cx="4541966" cy="33443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382237" y="2633517"/>
            <a:ext cx="4638285" cy="23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13731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41301" y="1916400"/>
            <a:ext cx="535981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14751" y="2321437"/>
            <a:ext cx="1267486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633517"/>
            <a:ext cx="318228" cy="3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17219" y="4133121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69505" y="423208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31332" y="421790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83937" y="4982521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4"/>
            <a:ext cx="5751192" cy="1091166"/>
          </a:xfrm>
          <a:prstGeom prst="bentConnector3">
            <a:avLst>
              <a:gd name="adj1" fmla="val 476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77954" y="1079579"/>
            <a:ext cx="245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https://app1.kubeoncloud.com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119264" y="5215632"/>
            <a:ext cx="1992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922BAF0D-540F-894E-1542-31AE64A6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078" y="3149212"/>
            <a:ext cx="1016101" cy="9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0E0851-CC9D-73E0-A6C9-5EB3172C2875}"/>
              </a:ext>
            </a:extLst>
          </p:cNvPr>
          <p:cNvSpPr txBox="1"/>
          <p:nvPr/>
        </p:nvSpPr>
        <p:spPr>
          <a:xfrm>
            <a:off x="12047379" y="4081178"/>
            <a:ext cx="11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Secret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DD82EE6-660B-AF7F-5AF9-07D3D214A355}"/>
              </a:ext>
            </a:extLst>
          </p:cNvPr>
          <p:cNvSpPr/>
          <p:nvPr/>
        </p:nvSpPr>
        <p:spPr>
          <a:xfrm>
            <a:off x="10029527" y="3365728"/>
            <a:ext cx="1615338" cy="41443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SSL Cert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18768A-CCDE-C420-6767-3146AEE10A90}"/>
              </a:ext>
            </a:extLst>
          </p:cNvPr>
          <p:cNvSpPr/>
          <p:nvPr/>
        </p:nvSpPr>
        <p:spPr>
          <a:xfrm>
            <a:off x="10029527" y="3889563"/>
            <a:ext cx="1615338" cy="41443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SSL Key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F8D7F02-F0C0-14DB-6AFF-304D42EF248F}"/>
              </a:ext>
            </a:extLst>
          </p:cNvPr>
          <p:cNvSpPr/>
          <p:nvPr/>
        </p:nvSpPr>
        <p:spPr>
          <a:xfrm>
            <a:off x="10306931" y="4455555"/>
            <a:ext cx="2614281" cy="974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534EBE-F2FF-B786-928E-E15C928E22A4}"/>
              </a:ext>
            </a:extLst>
          </p:cNvPr>
          <p:cNvSpPr txBox="1"/>
          <p:nvPr/>
        </p:nvSpPr>
        <p:spPr>
          <a:xfrm>
            <a:off x="10879861" y="5130758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4A44BCE-D9CF-5DA4-9100-54A2011FB0DB}"/>
              </a:ext>
            </a:extLst>
          </p:cNvPr>
          <p:cNvSpPr/>
          <p:nvPr/>
        </p:nvSpPr>
        <p:spPr>
          <a:xfrm>
            <a:off x="10454747" y="4524518"/>
            <a:ext cx="2346853" cy="6594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TLS</a:t>
            </a:r>
          </a:p>
          <a:p>
            <a:pPr algn="ctr"/>
            <a:r>
              <a:rPr lang="en-US" sz="1600"/>
              <a:t>(</a:t>
            </a:r>
            <a:r>
              <a:rPr lang="en-US" sz="1600" err="1"/>
              <a:t>spec.tls.secretName</a:t>
            </a:r>
            <a:r>
              <a:rPr lang="en-US" sz="1600"/>
              <a:t>)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E1D9175-D5CA-26BF-B01E-83F6E7CAAE0F}"/>
              </a:ext>
            </a:extLst>
          </p:cNvPr>
          <p:cNvCxnSpPr>
            <a:endCxn id="29" idx="2"/>
          </p:cNvCxnSpPr>
          <p:nvPr/>
        </p:nvCxnSpPr>
        <p:spPr>
          <a:xfrm rot="5400000" flipH="1" flipV="1">
            <a:off x="12092236" y="3043606"/>
            <a:ext cx="750764" cy="665080"/>
          </a:xfrm>
          <a:prstGeom prst="bentConnector3">
            <a:avLst>
              <a:gd name="adj1" fmla="val 83599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57BBADD-9BE7-9A88-208B-521AC5B716C6}"/>
              </a:ext>
            </a:extLst>
          </p:cNvPr>
          <p:cNvSpPr/>
          <p:nvPr/>
        </p:nvSpPr>
        <p:spPr>
          <a:xfrm>
            <a:off x="3870400" y="3092589"/>
            <a:ext cx="1647531" cy="32725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TLS Certificate</a:t>
            </a:r>
          </a:p>
        </p:txBody>
      </p:sp>
    </p:spTree>
    <p:extLst>
      <p:ext uri="{BB962C8B-B14F-4D97-AF65-F5344CB8AC3E}">
        <p14:creationId xmlns:p14="http://schemas.microsoft.com/office/powerpoint/2010/main" val="39332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43" grpId="0" animBg="1"/>
      <p:bldP spid="14" grpId="0"/>
      <p:bldP spid="18" grpId="0"/>
      <p:bldP spid="20" grpId="0" animBg="1"/>
      <p:bldP spid="21" grpId="0" animBg="1"/>
      <p:bldP spid="41" grpId="0" animBg="1"/>
      <p:bldP spid="49" grpId="0"/>
      <p:bldP spid="50" grpId="0" animBg="1"/>
      <p:bldP spid="6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CB40-6B0D-52AB-88B7-CFD21BE91A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ED6810-BC92-3618-4169-C426816E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630"/>
            <a:ext cx="12618720" cy="1188851"/>
          </a:xfrm>
        </p:spPr>
        <p:txBody>
          <a:bodyPr/>
          <a:lstStyle/>
          <a:p>
            <a:r>
              <a:rPr lang="en-US"/>
              <a:t>Azure AGIC - Ingress SSL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CF897-BEB3-0647-9BC2-D3E76C6A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" y="910994"/>
            <a:ext cx="7108371" cy="673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4BF91-442E-671A-B481-5E7AEF20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059" y="3479581"/>
            <a:ext cx="6934200" cy="408580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A1F8D7-C019-840C-1738-9C06A6DDE69B}"/>
              </a:ext>
            </a:extLst>
          </p:cNvPr>
          <p:cNvSpPr/>
          <p:nvPr/>
        </p:nvSpPr>
        <p:spPr>
          <a:xfrm>
            <a:off x="7522032" y="1030221"/>
            <a:ext cx="6836227" cy="17199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 soon as Ingress Service is deployed, </a:t>
            </a:r>
            <a:r>
              <a:rPr lang="en-US">
                <a:solidFill>
                  <a:srgbClr val="FFFF00"/>
                </a:solidFill>
              </a:rPr>
              <a:t>automatically</a:t>
            </a:r>
            <a:r>
              <a:rPr lang="en-US"/>
              <a:t> </a:t>
            </a:r>
            <a:r>
              <a:rPr lang="en-US">
                <a:solidFill>
                  <a:srgbClr val="FFFF00"/>
                </a:solidFill>
              </a:rPr>
              <a:t>SSL Certificate and Key </a:t>
            </a:r>
            <a:r>
              <a:rPr lang="en-US"/>
              <a:t>present in k8s secret will be </a:t>
            </a:r>
            <a:r>
              <a:rPr lang="en-US">
                <a:solidFill>
                  <a:srgbClr val="FFFF00"/>
                </a:solidFill>
              </a:rPr>
              <a:t>uploaded</a:t>
            </a:r>
            <a:r>
              <a:rPr lang="en-US"/>
              <a:t> to Application Gateway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9690A6-9517-9F0F-C33C-1FC6AA79B7CA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0940146" y="2750164"/>
            <a:ext cx="0" cy="41187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B1A610-A4F8-752A-14AF-321E361D0D20}"/>
              </a:ext>
            </a:extLst>
          </p:cNvPr>
          <p:cNvCxnSpPr>
            <a:endCxn id="8" idx="3"/>
          </p:cNvCxnSpPr>
          <p:nvPr/>
        </p:nvCxnSpPr>
        <p:spPr>
          <a:xfrm flipV="1">
            <a:off x="3864429" y="2498284"/>
            <a:ext cx="4658745" cy="12681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84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5112AC-593D-E8DA-B855-AB0ECF51A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59A458-DBDD-F8D9-927E-76573F66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3671"/>
            <a:ext cx="12618720" cy="1188851"/>
          </a:xfrm>
        </p:spPr>
        <p:txBody>
          <a:bodyPr/>
          <a:lstStyle/>
          <a:p>
            <a:r>
              <a:rPr lang="en-US"/>
              <a:t>Azure AGIC - Ingress SSL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FAFD9-57F1-1BD7-055F-BFD1A6EB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4" y="762001"/>
            <a:ext cx="6299048" cy="689710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39287-BE28-7F03-3F9E-33F7A277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216" y="762001"/>
            <a:ext cx="5590900" cy="678979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6183BD-7CCA-66BE-ED82-27EFDC346DD8}"/>
              </a:ext>
            </a:extLst>
          </p:cNvPr>
          <p:cNvSpPr/>
          <p:nvPr/>
        </p:nvSpPr>
        <p:spPr>
          <a:xfrm>
            <a:off x="6618512" y="980897"/>
            <a:ext cx="2013857" cy="16328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</a:t>
            </a:r>
            <a:r>
              <a:rPr lang="en-US">
                <a:solidFill>
                  <a:srgbClr val="FFFF00"/>
                </a:solidFill>
              </a:rPr>
              <a:t>TLS</a:t>
            </a:r>
            <a:r>
              <a:rPr lang="en-US"/>
              <a:t> enabled in Ingress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A74186-40FA-8D7D-B8B6-269AAF68E89C}"/>
              </a:ext>
            </a:extLst>
          </p:cNvPr>
          <p:cNvSpPr/>
          <p:nvPr/>
        </p:nvSpPr>
        <p:spPr>
          <a:xfrm>
            <a:off x="6618513" y="4873913"/>
            <a:ext cx="2013857" cy="26778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 </a:t>
            </a:r>
            <a:r>
              <a:rPr lang="en-US" err="1"/>
              <a:t>AppGW</a:t>
            </a:r>
            <a:r>
              <a:rPr lang="en-US"/>
              <a:t>,</a:t>
            </a:r>
          </a:p>
          <a:p>
            <a:pPr algn="ctr"/>
            <a:r>
              <a:rPr lang="en-US"/>
              <a:t>these </a:t>
            </a:r>
            <a:r>
              <a:rPr lang="en-US">
                <a:solidFill>
                  <a:srgbClr val="FFFF00"/>
                </a:solidFill>
              </a:rPr>
              <a:t>Listener settings </a:t>
            </a:r>
            <a:r>
              <a:rPr lang="en-US"/>
              <a:t>will be applied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872F0D2-4935-3737-86B5-9C5EB7F645CA}"/>
              </a:ext>
            </a:extLst>
          </p:cNvPr>
          <p:cNvSpPr/>
          <p:nvPr/>
        </p:nvSpPr>
        <p:spPr>
          <a:xfrm>
            <a:off x="7489371" y="2569029"/>
            <a:ext cx="259994" cy="2304884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URL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87894"/>
            <a:ext cx="2721475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6274" y="5695783"/>
            <a:ext cx="773581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83281" y="5714828"/>
            <a:ext cx="773581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547043" y="5612780"/>
            <a:ext cx="1554153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760" y="5682453"/>
            <a:ext cx="788428" cy="76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660875" y="6446243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612852" y="6456312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7873" y="6176888"/>
            <a:ext cx="2349170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54" y="5675550"/>
            <a:ext cx="825368" cy="79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100434" y="6281435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300930" y="6248397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099743" y="2084213"/>
            <a:ext cx="2624814" cy="1028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76888"/>
            <a:ext cx="4541966" cy="3123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93880" y="2178508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47853" y="2168013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151680" y="28085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912156" y="2179680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5524076" y="2598466"/>
            <a:ext cx="3575667" cy="1010630"/>
          </a:xfrm>
          <a:prstGeom prst="bentConnector3">
            <a:avLst>
              <a:gd name="adj1" fmla="val 291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CF15B7C-FE97-BC3B-BAD7-974105C4BF7C}"/>
              </a:ext>
            </a:extLst>
          </p:cNvPr>
          <p:cNvSpPr/>
          <p:nvPr/>
        </p:nvSpPr>
        <p:spPr>
          <a:xfrm>
            <a:off x="4162534" y="3405966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0FCD0E-AC8E-2124-3529-ECAD6BC98649}"/>
              </a:ext>
            </a:extLst>
          </p:cNvPr>
          <p:cNvSpPr/>
          <p:nvPr/>
        </p:nvSpPr>
        <p:spPr>
          <a:xfrm>
            <a:off x="9104912" y="3207501"/>
            <a:ext cx="2624814" cy="10285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B12FDEA3-8612-7B8C-A8ED-DA8747EDD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99049" y="3301796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8;p35">
            <a:extLst>
              <a:ext uri="{FF2B5EF4-FFF2-40B4-BE49-F238E27FC236}">
                <a16:creationId xmlns:a16="http://schemas.microsoft.com/office/drawing/2014/main" id="{7D9581A7-6DBF-BB3F-D5A4-80F0D7196AB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53022" y="3291301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FF15E5-EE40-A965-3F62-8AF0967E27EE}"/>
              </a:ext>
            </a:extLst>
          </p:cNvPr>
          <p:cNvSpPr txBox="1"/>
          <p:nvPr/>
        </p:nvSpPr>
        <p:spPr>
          <a:xfrm>
            <a:off x="10156849" y="393188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19" name="Google Shape;660;p35">
            <a:extLst>
              <a:ext uri="{FF2B5EF4-FFF2-40B4-BE49-F238E27FC236}">
                <a16:creationId xmlns:a16="http://schemas.microsoft.com/office/drawing/2014/main" id="{6A61FCEA-8329-D170-8177-DA13C6B64CB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886857" y="3302968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5EF079-598F-6076-9F84-E64AA69266F2}"/>
              </a:ext>
            </a:extLst>
          </p:cNvPr>
          <p:cNvSpPr/>
          <p:nvPr/>
        </p:nvSpPr>
        <p:spPr>
          <a:xfrm>
            <a:off x="9095750" y="4329241"/>
            <a:ext cx="2624814" cy="1028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7B6B14F2-537C-DD55-C480-6F7584491FF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59419" y="4423536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8;p35">
            <a:extLst>
              <a:ext uri="{FF2B5EF4-FFF2-40B4-BE49-F238E27FC236}">
                <a16:creationId xmlns:a16="http://schemas.microsoft.com/office/drawing/2014/main" id="{8311CF0C-B75F-2C8C-81B1-93B7028BD495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13392" y="4413041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9C684C-AAC3-161A-8C4B-C0138F7347FA}"/>
              </a:ext>
            </a:extLst>
          </p:cNvPr>
          <p:cNvSpPr txBox="1"/>
          <p:nvPr/>
        </p:nvSpPr>
        <p:spPr>
          <a:xfrm>
            <a:off x="9974208" y="504153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34" name="Google Shape;660;p35">
            <a:extLst>
              <a:ext uri="{FF2B5EF4-FFF2-40B4-BE49-F238E27FC236}">
                <a16:creationId xmlns:a16="http://schemas.microsoft.com/office/drawing/2014/main" id="{B0E9C4D3-A10C-441A-E2C8-86739936279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877695" y="4424708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50785" y="4007057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/app2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FFEF2D8-7C04-09DB-07E7-3BBADEEE39BD}"/>
              </a:ext>
            </a:extLst>
          </p:cNvPr>
          <p:cNvSpPr/>
          <p:nvPr/>
        </p:nvSpPr>
        <p:spPr>
          <a:xfrm>
            <a:off x="4150785" y="4605608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default or “/”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E7004FF-1A48-65A9-C079-FF1A9526C7F6}"/>
              </a:ext>
            </a:extLst>
          </p:cNvPr>
          <p:cNvCxnSpPr>
            <a:cxnSpLocks/>
            <a:stCxn id="43" idx="3"/>
            <a:endCxn id="14" idx="1"/>
          </p:cNvCxnSpPr>
          <p:nvPr/>
        </p:nvCxnSpPr>
        <p:spPr>
          <a:xfrm flipV="1">
            <a:off x="5512327" y="3721754"/>
            <a:ext cx="3592585" cy="488433"/>
          </a:xfrm>
          <a:prstGeom prst="bentConnector3">
            <a:avLst>
              <a:gd name="adj1" fmla="val 359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A000000-2910-A18E-EF39-AE7C6C187FCC}"/>
              </a:ext>
            </a:extLst>
          </p:cNvPr>
          <p:cNvCxnSpPr>
            <a:cxnSpLocks/>
            <a:stCxn id="45" idx="3"/>
            <a:endCxn id="20" idx="1"/>
          </p:cNvCxnSpPr>
          <p:nvPr/>
        </p:nvCxnSpPr>
        <p:spPr>
          <a:xfrm>
            <a:off x="5512327" y="4808738"/>
            <a:ext cx="3583423" cy="347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624A397-6B56-2467-A53F-A03C8A5C7C3C}"/>
              </a:ext>
            </a:extLst>
          </p:cNvPr>
          <p:cNvCxnSpPr>
            <a:stCxn id="60" idx="3"/>
            <a:endCxn id="31" idx="1"/>
          </p:cNvCxnSpPr>
          <p:nvPr/>
        </p:nvCxnSpPr>
        <p:spPr>
          <a:xfrm flipV="1">
            <a:off x="3764778" y="3609096"/>
            <a:ext cx="397756" cy="582599"/>
          </a:xfrm>
          <a:prstGeom prst="bentConnector3">
            <a:avLst>
              <a:gd name="adj1" fmla="val 335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AE0B25FB-855A-CE84-799E-56AD19E155D8}"/>
              </a:ext>
            </a:extLst>
          </p:cNvPr>
          <p:cNvCxnSpPr>
            <a:stCxn id="60" idx="3"/>
            <a:endCxn id="45" idx="1"/>
          </p:cNvCxnSpPr>
          <p:nvPr/>
        </p:nvCxnSpPr>
        <p:spPr>
          <a:xfrm>
            <a:off x="3764778" y="4191695"/>
            <a:ext cx="386007" cy="617043"/>
          </a:xfrm>
          <a:prstGeom prst="bentConnector3">
            <a:avLst>
              <a:gd name="adj1" fmla="val 359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386007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239B3E8-F68B-7185-08A9-B1F8ED3AE4B1}"/>
              </a:ext>
            </a:extLst>
          </p:cNvPr>
          <p:cNvSpPr/>
          <p:nvPr/>
        </p:nvSpPr>
        <p:spPr>
          <a:xfrm>
            <a:off x="11849902" y="2095155"/>
            <a:ext cx="1034837" cy="32712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4F14F602-6794-0863-9E62-5F527324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847" y="3301796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AB9EEC4-F930-4A2B-6C08-3B2CF0B78799}"/>
              </a:ext>
            </a:extLst>
          </p:cNvPr>
          <p:cNvSpPr/>
          <p:nvPr/>
        </p:nvSpPr>
        <p:spPr>
          <a:xfrm>
            <a:off x="8744393" y="1999595"/>
            <a:ext cx="4287368" cy="346514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C0D1C23-7722-4DCB-40D8-AB139B0CF050}"/>
              </a:ext>
            </a:extLst>
          </p:cNvPr>
          <p:cNvCxnSpPr>
            <a:cxnSpLocks/>
            <a:stCxn id="66" idx="1"/>
            <a:endCxn id="19" idx="3"/>
          </p:cNvCxnSpPr>
          <p:nvPr/>
        </p:nvCxnSpPr>
        <p:spPr>
          <a:xfrm flipH="1" flipV="1">
            <a:off x="11649346" y="3657927"/>
            <a:ext cx="413501" cy="4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6CF67155-5AE2-8486-62A4-6DD00D91D611}"/>
              </a:ext>
            </a:extLst>
          </p:cNvPr>
          <p:cNvCxnSpPr>
            <a:cxnSpLocks/>
            <a:stCxn id="66" idx="0"/>
            <a:endCxn id="24" idx="3"/>
          </p:cNvCxnSpPr>
          <p:nvPr/>
        </p:nvCxnSpPr>
        <p:spPr>
          <a:xfrm rot="16200000" flipV="1">
            <a:off x="11671380" y="2537905"/>
            <a:ext cx="767157" cy="76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B555275F-C780-497C-A456-85E0DA9EC2EF}"/>
              </a:ext>
            </a:extLst>
          </p:cNvPr>
          <p:cNvCxnSpPr>
            <a:endCxn id="20" idx="3"/>
          </p:cNvCxnSpPr>
          <p:nvPr/>
        </p:nvCxnSpPr>
        <p:spPr>
          <a:xfrm rot="5400000">
            <a:off x="11671798" y="4080021"/>
            <a:ext cx="812239" cy="7147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FA3205B-359A-B280-ABB0-05730492B5EB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Demo-04</a:t>
            </a:r>
          </a:p>
        </p:txBody>
      </p:sp>
    </p:spTree>
    <p:extLst>
      <p:ext uri="{BB962C8B-B14F-4D97-AF65-F5344CB8AC3E}">
        <p14:creationId xmlns:p14="http://schemas.microsoft.com/office/powerpoint/2010/main" val="25064073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External DNS + SSL </a:t>
            </a:r>
            <a:endParaRPr lang="en-US" sz="4000" b="1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Ingress TLS + SSL Redirect (HTTP to HTTPS)</a:t>
            </a:r>
            <a:endParaRPr lang="en-US" sz="5000" b="1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628543" y="221731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0674" y="6685191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7" y="6615192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776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SSL TLS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43696"/>
            <a:ext cx="2718644" cy="122218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53289" y="5723509"/>
            <a:ext cx="807545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20186" y="5730240"/>
            <a:ext cx="807545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1" y="5543696"/>
            <a:ext cx="1673440" cy="124707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3" y="5681064"/>
            <a:ext cx="771404" cy="74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94626" y="6435101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5042" y="6154789"/>
            <a:ext cx="2198149" cy="1244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46" y="5700407"/>
            <a:ext cx="807546" cy="78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8167" y="2060519"/>
            <a:ext cx="3218776" cy="2358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54789"/>
            <a:ext cx="4541966" cy="33443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382237" y="2633517"/>
            <a:ext cx="4638285" cy="23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13731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41301" y="1916400"/>
            <a:ext cx="535981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14751" y="2321437"/>
            <a:ext cx="1267486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633517"/>
            <a:ext cx="318228" cy="3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17219" y="4133121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69505" y="423208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31332" y="421790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83937" y="4982521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4"/>
            <a:ext cx="5751192" cy="1091166"/>
          </a:xfrm>
          <a:prstGeom prst="bentConnector3">
            <a:avLst>
              <a:gd name="adj1" fmla="val 476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77954" y="1079579"/>
            <a:ext cx="245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http://app1.kubeoncloud.com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119264" y="5215632"/>
            <a:ext cx="1992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922BAF0D-540F-894E-1542-31AE64A6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192" y="3182239"/>
            <a:ext cx="1016101" cy="9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0E0851-CC9D-73E0-A6C9-5EB3172C2875}"/>
              </a:ext>
            </a:extLst>
          </p:cNvPr>
          <p:cNvSpPr txBox="1"/>
          <p:nvPr/>
        </p:nvSpPr>
        <p:spPr>
          <a:xfrm>
            <a:off x="11987439" y="4081178"/>
            <a:ext cx="11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Secret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DD82EE6-660B-AF7F-5AF9-07D3D214A355}"/>
              </a:ext>
            </a:extLst>
          </p:cNvPr>
          <p:cNvSpPr/>
          <p:nvPr/>
        </p:nvSpPr>
        <p:spPr>
          <a:xfrm>
            <a:off x="10058096" y="3358257"/>
            <a:ext cx="1615338" cy="41443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SSL Cert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18768A-CCDE-C420-6767-3146AEE10A90}"/>
              </a:ext>
            </a:extLst>
          </p:cNvPr>
          <p:cNvSpPr/>
          <p:nvPr/>
        </p:nvSpPr>
        <p:spPr>
          <a:xfrm>
            <a:off x="10058096" y="3882092"/>
            <a:ext cx="1615338" cy="41443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SSL Key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F8D7F02-F0C0-14DB-6AFF-304D42EF248F}"/>
              </a:ext>
            </a:extLst>
          </p:cNvPr>
          <p:cNvSpPr/>
          <p:nvPr/>
        </p:nvSpPr>
        <p:spPr>
          <a:xfrm>
            <a:off x="10306931" y="4455555"/>
            <a:ext cx="2614281" cy="974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534EBE-F2FF-B786-928E-E15C928E22A4}"/>
              </a:ext>
            </a:extLst>
          </p:cNvPr>
          <p:cNvSpPr txBox="1"/>
          <p:nvPr/>
        </p:nvSpPr>
        <p:spPr>
          <a:xfrm>
            <a:off x="10879861" y="5130758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4A44BCE-D9CF-5DA4-9100-54A2011FB0DB}"/>
              </a:ext>
            </a:extLst>
          </p:cNvPr>
          <p:cNvSpPr/>
          <p:nvPr/>
        </p:nvSpPr>
        <p:spPr>
          <a:xfrm>
            <a:off x="10454747" y="4524518"/>
            <a:ext cx="2346853" cy="6594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TLS</a:t>
            </a:r>
          </a:p>
          <a:p>
            <a:pPr algn="ctr"/>
            <a:r>
              <a:rPr lang="en-US" sz="1600"/>
              <a:t>(</a:t>
            </a:r>
            <a:r>
              <a:rPr lang="en-US" sz="1600" err="1"/>
              <a:t>spec.tls.secretName</a:t>
            </a:r>
            <a:r>
              <a:rPr lang="en-US" sz="160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9E54E-F651-116E-E0DD-6341B877CA6D}"/>
              </a:ext>
            </a:extLst>
          </p:cNvPr>
          <p:cNvSpPr txBox="1"/>
          <p:nvPr/>
        </p:nvSpPr>
        <p:spPr>
          <a:xfrm>
            <a:off x="825784" y="1488284"/>
            <a:ext cx="125874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 -&gt; HTTPS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3E86BF3-F6BE-02DD-313F-04A816D48D87}"/>
              </a:ext>
            </a:extLst>
          </p:cNvPr>
          <p:cNvSpPr/>
          <p:nvPr/>
        </p:nvSpPr>
        <p:spPr>
          <a:xfrm>
            <a:off x="7573275" y="969721"/>
            <a:ext cx="5441681" cy="29446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appgw.ingress.kubernetes.io</a:t>
            </a:r>
            <a:r>
              <a:rPr lang="en-US" sz="1800"/>
              <a:t>/</a:t>
            </a:r>
            <a:r>
              <a:rPr lang="en-US" sz="1800" err="1"/>
              <a:t>ssl</a:t>
            </a:r>
            <a:r>
              <a:rPr lang="en-US" sz="1800"/>
              <a:t>-redirect: "true"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D69618A-3E4F-7BAE-3DA1-A677966A8409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H="1" flipV="1">
            <a:off x="12072443" y="3022945"/>
            <a:ext cx="749895" cy="705535"/>
          </a:xfrm>
          <a:prstGeom prst="bentConnector3">
            <a:avLst>
              <a:gd name="adj1" fmla="val 82236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1AF0911-928B-6997-1A4E-331A3F934CA0}"/>
              </a:ext>
            </a:extLst>
          </p:cNvPr>
          <p:cNvSpPr/>
          <p:nvPr/>
        </p:nvSpPr>
        <p:spPr>
          <a:xfrm>
            <a:off x="3870400" y="3092589"/>
            <a:ext cx="1647531" cy="32725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TLS Certificate</a:t>
            </a:r>
          </a:p>
        </p:txBody>
      </p:sp>
    </p:spTree>
    <p:extLst>
      <p:ext uri="{BB962C8B-B14F-4D97-AF65-F5344CB8AC3E}">
        <p14:creationId xmlns:p14="http://schemas.microsoft.com/office/powerpoint/2010/main" val="262053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8641F8-FC06-197A-8805-C761115EE6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258913-4254-4ABD-8709-93770EB6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3672"/>
            <a:ext cx="12618720" cy="1188851"/>
          </a:xfrm>
        </p:spPr>
        <p:txBody>
          <a:bodyPr/>
          <a:lstStyle/>
          <a:p>
            <a:r>
              <a:rPr lang="en-US"/>
              <a:t>Azure AGIC - Ingress SSL TLS + SSL Redirect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15ED5-F881-9A37-7EFD-210C6729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" y="1208611"/>
            <a:ext cx="6557347" cy="631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46998B-CD98-5EC9-1D2A-BF9113F7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71" y="4581506"/>
            <a:ext cx="7694554" cy="274458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F71EB63-716A-F0CB-E771-0F3237AB21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8186" y="4294414"/>
            <a:ext cx="3788228" cy="947058"/>
          </a:xfrm>
          <a:prstGeom prst="bentConnector3">
            <a:avLst>
              <a:gd name="adj1" fmla="val 143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2353F50-5AB0-F7B2-0F61-A4CB250879BB}"/>
              </a:ext>
            </a:extLst>
          </p:cNvPr>
          <p:cNvSpPr/>
          <p:nvPr/>
        </p:nvSpPr>
        <p:spPr>
          <a:xfrm>
            <a:off x="7637624" y="1701544"/>
            <a:ext cx="6557347" cy="20261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When </a:t>
            </a:r>
            <a:r>
              <a:rPr lang="en-US" sz="2600" err="1">
                <a:solidFill>
                  <a:srgbClr val="FFFF00"/>
                </a:solidFill>
              </a:rPr>
              <a:t>ssl</a:t>
            </a:r>
            <a:r>
              <a:rPr lang="en-US" sz="2600">
                <a:solidFill>
                  <a:srgbClr val="FFFF00"/>
                </a:solidFill>
              </a:rPr>
              <a:t>-redirect </a:t>
            </a:r>
            <a:r>
              <a:rPr lang="en-US" sz="2600"/>
              <a:t>Annotation enabled in Ingress Service, </a:t>
            </a:r>
            <a:r>
              <a:rPr lang="en-US" sz="2600">
                <a:solidFill>
                  <a:srgbClr val="FFFF00"/>
                </a:solidFill>
              </a:rPr>
              <a:t>Listener with Port 80 </a:t>
            </a:r>
            <a:r>
              <a:rPr lang="en-US" sz="2600"/>
              <a:t>will be created in </a:t>
            </a:r>
            <a:r>
              <a:rPr lang="en-US" sz="2600">
                <a:solidFill>
                  <a:srgbClr val="FFFF00"/>
                </a:solidFill>
              </a:rPr>
              <a:t>Application Gateway</a:t>
            </a:r>
          </a:p>
        </p:txBody>
      </p:sp>
    </p:spTree>
    <p:extLst>
      <p:ext uri="{BB962C8B-B14F-4D97-AF65-F5344CB8AC3E}">
        <p14:creationId xmlns:p14="http://schemas.microsoft.com/office/powerpoint/2010/main" val="19144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3E1F48-8314-3AF1-92F6-0F3F2D37C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0FE47-D277-4FD9-4139-9C363735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630"/>
            <a:ext cx="12618720" cy="1188851"/>
          </a:xfrm>
        </p:spPr>
        <p:txBody>
          <a:bodyPr/>
          <a:lstStyle/>
          <a:p>
            <a:r>
              <a:rPr lang="en-US"/>
              <a:t>Azure AGIC - Ingress SSL TLS + SSL Redirect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0B68E-D86B-A164-C2DD-8C5A7142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834277"/>
            <a:ext cx="10058401" cy="6772389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5D6A3B-9C8E-F5F1-5973-E071350F9966}"/>
              </a:ext>
            </a:extLst>
          </p:cNvPr>
          <p:cNvSpPr/>
          <p:nvPr/>
        </p:nvSpPr>
        <p:spPr>
          <a:xfrm>
            <a:off x="10504714" y="2781300"/>
            <a:ext cx="3907972" cy="2667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Rule will be created for </a:t>
            </a:r>
            <a:r>
              <a:rPr lang="en-US" sz="2600">
                <a:solidFill>
                  <a:srgbClr val="FFFF00"/>
                </a:solidFill>
              </a:rPr>
              <a:t>Port 80 Listener</a:t>
            </a:r>
            <a:r>
              <a:rPr lang="en-US" sz="2600"/>
              <a:t> where </a:t>
            </a:r>
            <a:r>
              <a:rPr lang="en-US" sz="2600">
                <a:solidFill>
                  <a:srgbClr val="FFFF00"/>
                </a:solidFill>
              </a:rPr>
              <a:t>Permanent Redirection </a:t>
            </a:r>
            <a:r>
              <a:rPr lang="en-US" sz="2600"/>
              <a:t>is enabled</a:t>
            </a:r>
          </a:p>
        </p:txBody>
      </p:sp>
    </p:spTree>
    <p:extLst>
      <p:ext uri="{BB962C8B-B14F-4D97-AF65-F5344CB8AC3E}">
        <p14:creationId xmlns:p14="http://schemas.microsoft.com/office/powerpoint/2010/main" val="31746700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External DNS + SSL </a:t>
            </a:r>
            <a:endParaRPr lang="en-US" sz="4000" b="1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Upload SSL Certs to Application Gateway</a:t>
            </a:r>
          </a:p>
          <a:p>
            <a:pPr marL="0" indent="0" algn="ctr">
              <a:buNone/>
            </a:pPr>
            <a:r>
              <a:rPr lang="en-US" sz="3500" b="1">
                <a:solidFill>
                  <a:srgbClr val="389954"/>
                </a:solidFill>
              </a:rPr>
              <a:t>Reference </a:t>
            </a:r>
            <a:r>
              <a:rPr lang="en-US" sz="3500" b="1" err="1">
                <a:solidFill>
                  <a:srgbClr val="389954"/>
                </a:solidFill>
              </a:rPr>
              <a:t>AppGw</a:t>
            </a:r>
            <a:r>
              <a:rPr lang="en-US" sz="3500" b="1">
                <a:solidFill>
                  <a:srgbClr val="389954"/>
                </a:solidFill>
              </a:rPr>
              <a:t> Certs in Ingress Service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546346" y="2182133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24141" y="6604683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29" y="6604683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88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- Ingress SSL + SSL Upload to </a:t>
            </a:r>
            <a:r>
              <a:rPr lang="en-US" err="1"/>
              <a:t>AppGw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8167" y="2060519"/>
            <a:ext cx="3218776" cy="1057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297170" y="2473614"/>
            <a:ext cx="4723352" cy="183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30740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49805" y="1924905"/>
            <a:ext cx="518972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29684" y="2161534"/>
            <a:ext cx="1267486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473614"/>
            <a:ext cx="233161" cy="1630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52250" y="4785277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714200" y="4064964"/>
            <a:ext cx="4917" cy="72031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17219" y="4133121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69505" y="423208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31332" y="421790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83937" y="4982521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4"/>
            <a:ext cx="5751192" cy="1091166"/>
          </a:xfrm>
          <a:prstGeom prst="bentConnector3">
            <a:avLst>
              <a:gd name="adj1" fmla="val 476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77954" y="1096588"/>
            <a:ext cx="245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https://app2.kubeoncloud.com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068489" y="5130232"/>
            <a:ext cx="20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89D74E-2DC0-D416-01D1-97A17F1BAAF7}"/>
              </a:ext>
            </a:extLst>
          </p:cNvPr>
          <p:cNvSpPr/>
          <p:nvPr/>
        </p:nvSpPr>
        <p:spPr>
          <a:xfrm>
            <a:off x="6718167" y="3227436"/>
            <a:ext cx="6449172" cy="3036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appgw.ingress.kubernetes.io</a:t>
            </a:r>
            <a:r>
              <a:rPr lang="en-US" sz="1800"/>
              <a:t>/</a:t>
            </a:r>
            <a:r>
              <a:rPr lang="en-US" sz="1800" err="1"/>
              <a:t>appgw</a:t>
            </a:r>
            <a:r>
              <a:rPr lang="en-US" sz="1800"/>
              <a:t>-</a:t>
            </a:r>
            <a:r>
              <a:rPr lang="en-US" sz="1800" err="1"/>
              <a:t>ssl</a:t>
            </a:r>
            <a:r>
              <a:rPr lang="en-US" sz="1800"/>
              <a:t>-certificate: "app2sslcert"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1DFA1-C88E-5186-7B48-87C9288FD53D}"/>
              </a:ext>
            </a:extLst>
          </p:cNvPr>
          <p:cNvSpPr txBox="1"/>
          <p:nvPr/>
        </p:nvSpPr>
        <p:spPr>
          <a:xfrm>
            <a:off x="813354" y="1452328"/>
            <a:ext cx="125874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 -&gt; HTTPS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DE3C6B2-BF86-0A48-41A5-15C2ECE0D666}"/>
              </a:ext>
            </a:extLst>
          </p:cNvPr>
          <p:cNvSpPr/>
          <p:nvPr/>
        </p:nvSpPr>
        <p:spPr>
          <a:xfrm>
            <a:off x="3924739" y="3991874"/>
            <a:ext cx="1420880" cy="1146620"/>
          </a:xfrm>
          <a:prstGeom prst="roundRect">
            <a:avLst>
              <a:gd name="adj" fmla="val 1286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740E98-78D5-6BC5-85AA-C1F54D18CC8A}"/>
              </a:ext>
            </a:extLst>
          </p:cNvPr>
          <p:cNvSpPr/>
          <p:nvPr/>
        </p:nvSpPr>
        <p:spPr>
          <a:xfrm>
            <a:off x="4036490" y="4449107"/>
            <a:ext cx="1192330" cy="25052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SSL Cert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30A75CF-B870-ED8F-609B-A868C75A96B1}"/>
              </a:ext>
            </a:extLst>
          </p:cNvPr>
          <p:cNvSpPr/>
          <p:nvPr/>
        </p:nvSpPr>
        <p:spPr>
          <a:xfrm>
            <a:off x="4068927" y="4763530"/>
            <a:ext cx="1192330" cy="2505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SSL Key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D179DDD-958F-14A1-F87C-0756AB19A511}"/>
              </a:ext>
            </a:extLst>
          </p:cNvPr>
          <p:cNvSpPr/>
          <p:nvPr/>
        </p:nvSpPr>
        <p:spPr>
          <a:xfrm>
            <a:off x="4036270" y="4117739"/>
            <a:ext cx="1192330" cy="25052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SSL PFX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DF2AFF6-2700-7FBB-E2B2-BDB90A19BFA9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 flipV="1">
            <a:off x="2076150" y="4799397"/>
            <a:ext cx="4601278" cy="462130"/>
          </a:xfrm>
          <a:prstGeom prst="bentConnector3">
            <a:avLst>
              <a:gd name="adj1" fmla="val 72948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7425AE0-A30A-46AD-7CEA-4D29A694A15D}"/>
              </a:ext>
            </a:extLst>
          </p:cNvPr>
          <p:cNvCxnSpPr>
            <a:cxnSpLocks/>
            <a:stCxn id="41" idx="0"/>
            <a:endCxn id="27" idx="2"/>
          </p:cNvCxnSpPr>
          <p:nvPr/>
        </p:nvCxnSpPr>
        <p:spPr>
          <a:xfrm flipV="1">
            <a:off x="4632435" y="3251196"/>
            <a:ext cx="30065" cy="8665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4800AB2-89FE-2033-B285-52AB8243843E}"/>
              </a:ext>
            </a:extLst>
          </p:cNvPr>
          <p:cNvSpPr txBox="1"/>
          <p:nvPr/>
        </p:nvSpPr>
        <p:spPr>
          <a:xfrm>
            <a:off x="3495015" y="3663155"/>
            <a:ext cx="277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SSL Manual Upload to </a:t>
            </a:r>
            <a:r>
              <a:rPr lang="en-US" sz="1400" err="1">
                <a:solidFill>
                  <a:srgbClr val="C00000"/>
                </a:solidFill>
              </a:rPr>
              <a:t>AppGw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FB90CF8-B423-3031-3009-7EDCAB99122F}"/>
              </a:ext>
            </a:extLst>
          </p:cNvPr>
          <p:cNvSpPr/>
          <p:nvPr/>
        </p:nvSpPr>
        <p:spPr>
          <a:xfrm>
            <a:off x="7735262" y="3596990"/>
            <a:ext cx="5441681" cy="29446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appgw.ingress.kubernetes.io</a:t>
            </a:r>
            <a:r>
              <a:rPr lang="en-US" sz="1800"/>
              <a:t>/</a:t>
            </a:r>
            <a:r>
              <a:rPr lang="en-US" sz="1800" err="1"/>
              <a:t>ssl</a:t>
            </a:r>
            <a:r>
              <a:rPr lang="en-US" sz="1800"/>
              <a:t>-redirect: "true"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B55D6AC-9DDF-75EA-1C7F-190216E91226}"/>
              </a:ext>
            </a:extLst>
          </p:cNvPr>
          <p:cNvSpPr/>
          <p:nvPr/>
        </p:nvSpPr>
        <p:spPr>
          <a:xfrm>
            <a:off x="3838734" y="2923944"/>
            <a:ext cx="1647531" cy="32725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TLS Certificate</a:t>
            </a:r>
          </a:p>
        </p:txBody>
      </p:sp>
    </p:spTree>
    <p:extLst>
      <p:ext uri="{BB962C8B-B14F-4D97-AF65-F5344CB8AC3E}">
        <p14:creationId xmlns:p14="http://schemas.microsoft.com/office/powerpoint/2010/main" val="30523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43" grpId="0" animBg="1"/>
      <p:bldP spid="14" grpId="0"/>
      <p:bldP spid="15" grpId="0" animBg="1"/>
      <p:bldP spid="16" grpId="0" animBg="1"/>
      <p:bldP spid="28" grpId="0" animBg="1"/>
      <p:bldP spid="30" grpId="0" animBg="1"/>
      <p:bldP spid="34" grpId="0" animBg="1"/>
      <p:bldP spid="41" grpId="0" animBg="1"/>
      <p:bldP spid="63" grpId="0"/>
      <p:bldP spid="20" grpId="0" animBg="1"/>
      <p:bldP spid="2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3FD296-A3FB-537D-4618-3AE371EFEC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C03817-AEB0-F71E-FD7D-0B4C4346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11" y="-28721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- Ingress SSL + SSL Upload to </a:t>
            </a:r>
            <a:r>
              <a:rPr lang="en-US" err="1"/>
              <a:t>AppGw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2AB8D-076B-C1A9-CDF5-732BA41E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727416"/>
            <a:ext cx="9786257" cy="694021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12C87F-B0C3-1EB4-3D93-6FB61E7EE766}"/>
              </a:ext>
            </a:extLst>
          </p:cNvPr>
          <p:cNvSpPr/>
          <p:nvPr/>
        </p:nvSpPr>
        <p:spPr>
          <a:xfrm>
            <a:off x="10406743" y="2743200"/>
            <a:ext cx="3810000" cy="23404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Reference SSL Certificate uploaded to </a:t>
            </a:r>
            <a:r>
              <a:rPr lang="en-US" err="1"/>
              <a:t>AppGw</a:t>
            </a:r>
            <a:r>
              <a:rPr lang="en-US"/>
              <a:t> using </a:t>
            </a:r>
            <a:r>
              <a:rPr lang="en-US" err="1">
                <a:solidFill>
                  <a:srgbClr val="FFFF00"/>
                </a:solidFill>
              </a:rPr>
              <a:t>appgw</a:t>
            </a:r>
            <a:r>
              <a:rPr lang="en-US">
                <a:solidFill>
                  <a:srgbClr val="FFFF00"/>
                </a:solidFill>
              </a:rPr>
              <a:t>-</a:t>
            </a:r>
            <a:r>
              <a:rPr lang="en-US" err="1">
                <a:solidFill>
                  <a:srgbClr val="FFFF00"/>
                </a:solidFill>
              </a:rPr>
              <a:t>ssl</a:t>
            </a:r>
            <a:r>
              <a:rPr lang="en-US">
                <a:solidFill>
                  <a:srgbClr val="FFFF00"/>
                </a:solidFill>
              </a:rPr>
              <a:t>-certificate</a:t>
            </a:r>
            <a:r>
              <a:rPr lang="en-US"/>
              <a:t> Annotation</a:t>
            </a:r>
          </a:p>
        </p:txBody>
      </p:sp>
    </p:spTree>
    <p:extLst>
      <p:ext uri="{BB962C8B-B14F-4D97-AF65-F5344CB8AC3E}">
        <p14:creationId xmlns:p14="http://schemas.microsoft.com/office/powerpoint/2010/main" val="15285229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2794A7-C77F-E441-479F-3E89424D2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16FB20-B116-E41F-7176-1BE0D993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83" y="-27632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- Ingress SSL + SSL Upload to </a:t>
            </a:r>
            <a:r>
              <a:rPr lang="en-US" err="1"/>
              <a:t>AppGw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7AD57-B663-DCC5-FEB5-2D1730B4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015" y="850930"/>
            <a:ext cx="6963471" cy="652774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DE156-D20D-D916-E808-F5FC1C88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850930"/>
            <a:ext cx="6363886" cy="598338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796893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External DNS + E2E SSL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Build Backend SSL Application</a:t>
            </a:r>
            <a:endParaRPr lang="en-US" sz="5000" b="1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55334" y="2255118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0674" y="6573151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1" y="6622760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56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/>
              <a:t>Azure AGIC Ingress E2E SSL - Build Backend SSL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E5441-9A23-CA14-8F73-2C2328A28087}"/>
              </a:ext>
            </a:extLst>
          </p:cNvPr>
          <p:cNvSpPr/>
          <p:nvPr/>
        </p:nvSpPr>
        <p:spPr>
          <a:xfrm>
            <a:off x="8763066" y="1977958"/>
            <a:ext cx="4408100" cy="258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8;p35">
            <a:extLst>
              <a:ext uri="{FF2B5EF4-FFF2-40B4-BE49-F238E27FC236}">
                <a16:creationId xmlns:a16="http://schemas.microsoft.com/office/drawing/2014/main" id="{ECAD1437-67AB-9237-F15B-415CC345038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2910" y="2020959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B36D6E-C2C8-C91E-FB38-F5D7CA96766B}"/>
              </a:ext>
            </a:extLst>
          </p:cNvPr>
          <p:cNvSpPr txBox="1"/>
          <p:nvPr/>
        </p:nvSpPr>
        <p:spPr>
          <a:xfrm>
            <a:off x="10503650" y="4238752"/>
            <a:ext cx="9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D4E6AC59-F659-8692-6E48-EF3FE612080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52074" y="2034759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80272A93-9301-41F2-1F83-458095B6F8F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42034" y="2007865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092E909-1F71-B4FD-A8CD-26943252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028" y="2003852"/>
            <a:ext cx="762489" cy="7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71DFDE1-E081-C931-48B5-B8A020D58DEB}"/>
              </a:ext>
            </a:extLst>
          </p:cNvPr>
          <p:cNvSpPr/>
          <p:nvPr/>
        </p:nvSpPr>
        <p:spPr>
          <a:xfrm>
            <a:off x="10629600" y="2003852"/>
            <a:ext cx="834160" cy="75898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A99416-4A9C-B36E-8920-299BE92AC2E2}"/>
              </a:ext>
            </a:extLst>
          </p:cNvPr>
          <p:cNvSpPr/>
          <p:nvPr/>
        </p:nvSpPr>
        <p:spPr>
          <a:xfrm>
            <a:off x="8851033" y="3067135"/>
            <a:ext cx="2167239" cy="1230549"/>
          </a:xfrm>
          <a:prstGeom prst="roundRect">
            <a:avLst>
              <a:gd name="adj" fmla="val 1286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0630B33-0EAA-38DA-FB11-5231857634CC}"/>
              </a:ext>
            </a:extLst>
          </p:cNvPr>
          <p:cNvSpPr/>
          <p:nvPr/>
        </p:nvSpPr>
        <p:spPr>
          <a:xfrm>
            <a:off x="8989594" y="3565141"/>
            <a:ext cx="882467" cy="2482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Cert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A55B353-46D0-E30E-2981-1DF27990417B}"/>
              </a:ext>
            </a:extLst>
          </p:cNvPr>
          <p:cNvSpPr/>
          <p:nvPr/>
        </p:nvSpPr>
        <p:spPr>
          <a:xfrm>
            <a:off x="8999234" y="3857313"/>
            <a:ext cx="872827" cy="2505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Key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5921DF-D154-E206-AA84-7F4CE6A69B97}"/>
              </a:ext>
            </a:extLst>
          </p:cNvPr>
          <p:cNvSpPr txBox="1"/>
          <p:nvPr/>
        </p:nvSpPr>
        <p:spPr>
          <a:xfrm>
            <a:off x="8866890" y="3116319"/>
            <a:ext cx="111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Backend  SSL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0710C783-237B-F7CF-3DBB-1A9CE84C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1" y="3078035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C02C3BA-4C52-9C94-3DC9-92737CFF0CA7}"/>
              </a:ext>
            </a:extLst>
          </p:cNvPr>
          <p:cNvSpPr txBox="1"/>
          <p:nvPr/>
        </p:nvSpPr>
        <p:spPr>
          <a:xfrm>
            <a:off x="10041239" y="3798460"/>
            <a:ext cx="93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Backend</a:t>
            </a:r>
          </a:p>
          <a:p>
            <a:pPr algn="ctr"/>
            <a:r>
              <a:rPr lang="en-US" sz="1400"/>
              <a:t>K8s Secret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708C4D9-72C5-A53E-3BFA-2425DACFB70B}"/>
              </a:ext>
            </a:extLst>
          </p:cNvPr>
          <p:cNvCxnSpPr>
            <a:endCxn id="33" idx="0"/>
          </p:cNvCxnSpPr>
          <p:nvPr/>
        </p:nvCxnSpPr>
        <p:spPr>
          <a:xfrm rot="5400000">
            <a:off x="9918076" y="2749799"/>
            <a:ext cx="333914" cy="300759"/>
          </a:xfrm>
          <a:prstGeom prst="bentConnector3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16C77F3B-1A59-1648-E8D4-D99B068830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8085" y="3941058"/>
            <a:ext cx="904782" cy="90478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D577482-652F-8E6D-E73A-60A8831BA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C1F87E1-7392-DFC5-ADDC-C58D08E002A0}"/>
              </a:ext>
            </a:extLst>
          </p:cNvPr>
          <p:cNvSpPr txBox="1"/>
          <p:nvPr/>
        </p:nvSpPr>
        <p:spPr>
          <a:xfrm>
            <a:off x="1211038" y="2984446"/>
            <a:ext cx="11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LB Public IP</a:t>
            </a:r>
          </a:p>
        </p:txBody>
      </p:sp>
      <p:pic>
        <p:nvPicPr>
          <p:cNvPr id="57" name="Graphic 56" descr="User">
            <a:extLst>
              <a:ext uri="{FF2B5EF4-FFF2-40B4-BE49-F238E27FC236}">
                <a16:creationId xmlns:a16="http://schemas.microsoft.com/office/drawing/2014/main" id="{7AC878CC-39BD-E79B-16F9-0231D5450C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58334" y="1230740"/>
            <a:ext cx="914400" cy="9144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E3D8863-F837-D157-C252-F39A95A504EC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EE1991A-D5E7-1EA2-1737-8C4D518C99D5}"/>
              </a:ext>
            </a:extLst>
          </p:cNvPr>
          <p:cNvCxnSpPr>
            <a:cxnSpLocks/>
            <a:stCxn id="57" idx="2"/>
            <a:endCxn id="49" idx="1"/>
          </p:cNvCxnSpPr>
          <p:nvPr/>
        </p:nvCxnSpPr>
        <p:spPr>
          <a:xfrm rot="16200000" flipH="1">
            <a:off x="534453" y="1909553"/>
            <a:ext cx="518972" cy="99014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BD7CAC-1829-11BF-22DA-FC95479A75D7}"/>
              </a:ext>
            </a:extLst>
          </p:cNvPr>
          <p:cNvSpPr txBox="1"/>
          <p:nvPr/>
        </p:nvSpPr>
        <p:spPr>
          <a:xfrm>
            <a:off x="77954" y="1074590"/>
            <a:ext cx="1461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https://PUBLIC-IP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A331B8-87CF-F171-9350-AAF12A53708F}"/>
              </a:ext>
            </a:extLst>
          </p:cNvPr>
          <p:cNvSpPr txBox="1"/>
          <p:nvPr/>
        </p:nvSpPr>
        <p:spPr>
          <a:xfrm>
            <a:off x="410663" y="2350988"/>
            <a:ext cx="650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77F09E-A9B5-3584-7485-973042A264C8}"/>
              </a:ext>
            </a:extLst>
          </p:cNvPr>
          <p:cNvSpPr txBox="1"/>
          <p:nvPr/>
        </p:nvSpPr>
        <p:spPr>
          <a:xfrm>
            <a:off x="950755" y="4834142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Azure</a:t>
            </a:r>
          </a:p>
          <a:p>
            <a:pPr algn="ctr"/>
            <a:r>
              <a:rPr lang="en-US" sz="1600"/>
              <a:t>Load Balancer</a:t>
            </a:r>
          </a:p>
        </p:txBody>
      </p:sp>
      <p:cxnSp>
        <p:nvCxnSpPr>
          <p:cNvPr id="34816" name="Straight Arrow Connector 34815">
            <a:extLst>
              <a:ext uri="{FF2B5EF4-FFF2-40B4-BE49-F238E27FC236}">
                <a16:creationId xmlns:a16="http://schemas.microsoft.com/office/drawing/2014/main" id="{189AA1BB-2109-8FDD-FDE4-7F742AD89A8A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flipH="1">
            <a:off x="1690476" y="3070371"/>
            <a:ext cx="4796" cy="870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19" name="Elbow Connector 34818">
            <a:extLst>
              <a:ext uri="{FF2B5EF4-FFF2-40B4-BE49-F238E27FC236}">
                <a16:creationId xmlns:a16="http://schemas.microsoft.com/office/drawing/2014/main" id="{A85561AE-01AD-401E-4173-E725EE2C05E9}"/>
              </a:ext>
            </a:extLst>
          </p:cNvPr>
          <p:cNvCxnSpPr>
            <a:stCxn id="48" idx="3"/>
            <a:endCxn id="12" idx="1"/>
          </p:cNvCxnSpPr>
          <p:nvPr/>
        </p:nvCxnSpPr>
        <p:spPr>
          <a:xfrm flipV="1">
            <a:off x="2142867" y="3268154"/>
            <a:ext cx="6620199" cy="1125295"/>
          </a:xfrm>
          <a:prstGeom prst="bentConnector3">
            <a:avLst>
              <a:gd name="adj1" fmla="val 730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2" name="TextBox 34821">
            <a:extLst>
              <a:ext uri="{FF2B5EF4-FFF2-40B4-BE49-F238E27FC236}">
                <a16:creationId xmlns:a16="http://schemas.microsoft.com/office/drawing/2014/main" id="{7CC9FCDA-ECBA-8010-E5B1-19E2562F64EC}"/>
              </a:ext>
            </a:extLst>
          </p:cNvPr>
          <p:cNvSpPr txBox="1"/>
          <p:nvPr/>
        </p:nvSpPr>
        <p:spPr>
          <a:xfrm>
            <a:off x="7444913" y="2949364"/>
            <a:ext cx="650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02202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27" grpId="0" animBg="1"/>
      <p:bldP spid="33" grpId="0" animBg="1"/>
      <p:bldP spid="35" grpId="0" animBg="1"/>
      <p:bldP spid="36" grpId="0" animBg="1"/>
      <p:bldP spid="37" grpId="0"/>
      <p:bldP spid="39" grpId="0"/>
      <p:bldP spid="50" grpId="0"/>
      <p:bldP spid="58" grpId="0"/>
      <p:bldP spid="60" grpId="0"/>
      <p:bldP spid="61" grpId="0"/>
      <p:bldP spid="62" grpId="0"/>
      <p:bldP spid="348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Backend Path Prefix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0028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68895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674568" y="4501178"/>
            <a:ext cx="1435203" cy="172817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826314" y="4186979"/>
            <a:ext cx="3310757" cy="1028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45062" y="4290674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710066" y="4280179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23237" y="490084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501357" y="4290674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2999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 flipV="1">
            <a:off x="5578036" y="4701232"/>
            <a:ext cx="4248278" cy="10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654889" y="3264959"/>
            <a:ext cx="3042885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3975886" y="3570569"/>
            <a:ext cx="1610887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  <a:r>
              <a:rPr lang="en-US" sz="1800" err="1"/>
              <a:t>myapps</a:t>
            </a:r>
            <a:r>
              <a:rPr lang="en-US" sz="1800"/>
              <a:t>/app1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427191" y="3513845"/>
            <a:ext cx="6686034" cy="40625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/>
              <a:t>appgw.ingress.kubernetes.io</a:t>
            </a:r>
            <a:r>
              <a:rPr lang="en-US" sz="2000"/>
              <a:t>/backend-path-prefix: "/app1/"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6CDFDBE-4030-6DD2-DEDA-5BE51735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655" y="4279021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84E0FA5-0D8D-4E9A-DBC4-0809623D7B89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12228" y="3773699"/>
            <a:ext cx="263658" cy="417996"/>
          </a:xfrm>
          <a:prstGeom prst="bentConnector3">
            <a:avLst>
              <a:gd name="adj1" fmla="val 2209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7D6DB7F-D412-4882-EAA5-45AD803A08BF}"/>
              </a:ext>
            </a:extLst>
          </p:cNvPr>
          <p:cNvSpPr/>
          <p:nvPr/>
        </p:nvSpPr>
        <p:spPr>
          <a:xfrm>
            <a:off x="3967149" y="4499121"/>
            <a:ext cx="1610887" cy="406259"/>
          </a:xfrm>
          <a:prstGeom prst="roundRect">
            <a:avLst/>
          </a:prstGeom>
          <a:solidFill>
            <a:srgbClr val="7030A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A5EC1A-F935-43A5-B9C7-0F4A7D3EC8C6}"/>
              </a:ext>
            </a:extLst>
          </p:cNvPr>
          <p:cNvSpPr txBox="1"/>
          <p:nvPr/>
        </p:nvSpPr>
        <p:spPr>
          <a:xfrm>
            <a:off x="6220789" y="4341851"/>
            <a:ext cx="3646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Serves content using /app1 from Pod</a:t>
            </a:r>
          </a:p>
          <a:p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0AE516-1575-255A-619E-A5262A7E9E86}"/>
              </a:ext>
            </a:extLst>
          </p:cNvPr>
          <p:cNvCxnSpPr>
            <a:cxnSpLocks/>
            <a:stCxn id="43" idx="2"/>
            <a:endCxn id="27" idx="0"/>
          </p:cNvCxnSpPr>
          <p:nvPr/>
        </p:nvCxnSpPr>
        <p:spPr>
          <a:xfrm flipH="1">
            <a:off x="4772593" y="3976828"/>
            <a:ext cx="8737" cy="522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8F48233-15AA-7B7E-25AA-0D575BFB15BA}"/>
              </a:ext>
            </a:extLst>
          </p:cNvPr>
          <p:cNvSpPr txBox="1"/>
          <p:nvPr/>
        </p:nvSpPr>
        <p:spPr>
          <a:xfrm>
            <a:off x="34823" y="1914321"/>
            <a:ext cx="25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http://&lt;IP&gt;/</a:t>
            </a:r>
            <a:r>
              <a:rPr lang="en-US" sz="1800" err="1">
                <a:solidFill>
                  <a:srgbClr val="7030A0"/>
                </a:solidFill>
              </a:rPr>
              <a:t>myapps</a:t>
            </a:r>
            <a:r>
              <a:rPr lang="en-US" sz="1800">
                <a:solidFill>
                  <a:srgbClr val="7030A0"/>
                </a:solidFill>
              </a:rPr>
              <a:t>/app1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5C192E-53AB-2024-CDA0-A2986A461111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Demo-05</a:t>
            </a:r>
          </a:p>
        </p:txBody>
      </p:sp>
    </p:spTree>
    <p:extLst>
      <p:ext uri="{BB962C8B-B14F-4D97-AF65-F5344CB8AC3E}">
        <p14:creationId xmlns:p14="http://schemas.microsoft.com/office/powerpoint/2010/main" val="10966351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CF8E8D-43C3-AEE1-8B43-AEDECB519B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3E98E4-2748-3F04-6F59-48DB6455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6328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/>
              <a:t>Azure AGIC Ingress E2E SSL - Build Backend SSL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849D2-78F3-FAFF-9BE8-2BD2BC53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803665"/>
            <a:ext cx="9775371" cy="669353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FF9FFE0-83D6-E931-0A70-7FC262B50651}"/>
              </a:ext>
            </a:extLst>
          </p:cNvPr>
          <p:cNvSpPr/>
          <p:nvPr/>
        </p:nvSpPr>
        <p:spPr>
          <a:xfrm>
            <a:off x="10341429" y="3037115"/>
            <a:ext cx="4136571" cy="18723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Nginx Config File </a:t>
            </a:r>
            <a:r>
              <a:rPr lang="en-US" sz="2600"/>
              <a:t>using Kubernetes ConfigMap</a:t>
            </a:r>
          </a:p>
        </p:txBody>
      </p:sp>
    </p:spTree>
    <p:extLst>
      <p:ext uri="{BB962C8B-B14F-4D97-AF65-F5344CB8AC3E}">
        <p14:creationId xmlns:p14="http://schemas.microsoft.com/office/powerpoint/2010/main" val="13633580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D3F14-69F0-4339-1AA0-6A9441741F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5FC15-F2C0-7DFD-5EB6-9D3A247B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65920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/>
              <a:t>Azure AGIC Ingress E2E SSL - Build Backend SSL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F8C31-B696-459F-D0DF-EB8CA0106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6" y="1271752"/>
            <a:ext cx="6653269" cy="6334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BF215-4465-9257-4021-71D94077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680" y="1271752"/>
            <a:ext cx="7563804" cy="61127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57D1A67-0BFB-FB6F-4367-4E76C5B8A64D}"/>
              </a:ext>
            </a:extLst>
          </p:cNvPr>
          <p:cNvSpPr/>
          <p:nvPr/>
        </p:nvSpPr>
        <p:spPr>
          <a:xfrm>
            <a:off x="4201886" y="666511"/>
            <a:ext cx="6226628" cy="5426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40322368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External DNS + E2E SSL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Implement E2E SSL</a:t>
            </a:r>
            <a:endParaRPr lang="en-US" sz="5000" b="1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546346" y="2252323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51184" y="6674947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7" y="6625703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288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E2E SSL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53776" y="2997856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676426"/>
            <a:ext cx="2624255" cy="10894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21761" y="5759253"/>
            <a:ext cx="760308" cy="74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6062" y="5733257"/>
            <a:ext cx="760308" cy="74940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678665" y="5717212"/>
            <a:ext cx="1327310" cy="103151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176" y="5749954"/>
            <a:ext cx="739780" cy="71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632002" y="6456664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678665" y="6455424"/>
            <a:ext cx="1367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00653" y="6221154"/>
            <a:ext cx="2578012" cy="1181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19" y="5722799"/>
            <a:ext cx="811207" cy="78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21154"/>
            <a:ext cx="4541966" cy="26806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5462375" y="2451754"/>
            <a:ext cx="3300691" cy="8164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47846" y="1225164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909" y="1912009"/>
            <a:ext cx="524548" cy="97965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73554" y="2139674"/>
            <a:ext cx="1388821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frontend.kubeoncloud.com</a:t>
            </a:r>
            <a:endParaRPr lang="en-US" sz="140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451754"/>
            <a:ext cx="277031" cy="184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52250" y="4785277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714200" y="4064964"/>
            <a:ext cx="4917" cy="72031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9568801" y="4646262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21087" y="474522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82914" y="473104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9835519" y="5495662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5"/>
            <a:ext cx="7402774" cy="1604307"/>
          </a:xfrm>
          <a:prstGeom prst="bentConnector3">
            <a:avLst>
              <a:gd name="adj1" fmla="val 1592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88442" y="1069014"/>
            <a:ext cx="2735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</a:t>
            </a:r>
            <a:r>
              <a:rPr lang="en-US" sz="1400" err="1">
                <a:solidFill>
                  <a:srgbClr val="C00000"/>
                </a:solidFill>
              </a:rPr>
              <a:t>frontend.kubeoncloud.com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068489" y="5130232"/>
            <a:ext cx="190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1DFA1-C88E-5186-7B48-87C9288FD53D}"/>
              </a:ext>
            </a:extLst>
          </p:cNvPr>
          <p:cNvSpPr txBox="1"/>
          <p:nvPr/>
        </p:nvSpPr>
        <p:spPr>
          <a:xfrm>
            <a:off x="876231" y="1469798"/>
            <a:ext cx="125874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 -&gt; HTTPS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DF2AFF6-2700-7FBB-E2B2-BDB90A19BFA9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 flipV="1">
            <a:off x="2076150" y="4799397"/>
            <a:ext cx="4601278" cy="462130"/>
          </a:xfrm>
          <a:prstGeom prst="bentConnector3">
            <a:avLst>
              <a:gd name="adj1" fmla="val 72948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6FDD45-2B89-FE99-0F86-55A623D9B902}"/>
              </a:ext>
            </a:extLst>
          </p:cNvPr>
          <p:cNvSpPr/>
          <p:nvPr/>
        </p:nvSpPr>
        <p:spPr>
          <a:xfrm>
            <a:off x="8763066" y="1977958"/>
            <a:ext cx="4408100" cy="258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38;p35">
            <a:extLst>
              <a:ext uri="{FF2B5EF4-FFF2-40B4-BE49-F238E27FC236}">
                <a16:creationId xmlns:a16="http://schemas.microsoft.com/office/drawing/2014/main" id="{3D8ED454-F7EF-B52A-370E-9A5F8C914DA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852910" y="2020959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F4C5C4-D7A9-76F2-8EE1-8F861709C777}"/>
              </a:ext>
            </a:extLst>
          </p:cNvPr>
          <p:cNvSpPr txBox="1"/>
          <p:nvPr/>
        </p:nvSpPr>
        <p:spPr>
          <a:xfrm>
            <a:off x="10503650" y="4238752"/>
            <a:ext cx="9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DF796A6E-3CE5-C76C-8427-B5FB8D42033A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1452074" y="2034759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D1AE9AF-F434-3BAE-D8AE-A08CE28CE5D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042034" y="2007865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AA10AD0-9994-F234-C1E9-BFB67D8AC726}"/>
              </a:ext>
            </a:extLst>
          </p:cNvPr>
          <p:cNvSpPr/>
          <p:nvPr/>
        </p:nvSpPr>
        <p:spPr>
          <a:xfrm>
            <a:off x="11079924" y="3064315"/>
            <a:ext cx="2039775" cy="1257365"/>
          </a:xfrm>
          <a:prstGeom prst="roundRect">
            <a:avLst>
              <a:gd name="adj" fmla="val 1286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E28FAE-598D-BE2D-CC69-EE4BD8B6816D}"/>
              </a:ext>
            </a:extLst>
          </p:cNvPr>
          <p:cNvSpPr/>
          <p:nvPr/>
        </p:nvSpPr>
        <p:spPr>
          <a:xfrm>
            <a:off x="12123507" y="3509155"/>
            <a:ext cx="882467" cy="2482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Cert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1828BBE-302F-E952-C6C1-D71B040D8DEE}"/>
              </a:ext>
            </a:extLst>
          </p:cNvPr>
          <p:cNvSpPr/>
          <p:nvPr/>
        </p:nvSpPr>
        <p:spPr>
          <a:xfrm>
            <a:off x="12133147" y="3801327"/>
            <a:ext cx="872827" cy="2505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Key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48600389-BD6E-FD5F-0D17-8B3E8348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028" y="2003852"/>
            <a:ext cx="762489" cy="7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0F8A8BB-31C4-6C46-BB8A-DF35841BBD9D}"/>
              </a:ext>
            </a:extLst>
          </p:cNvPr>
          <p:cNvSpPr/>
          <p:nvPr/>
        </p:nvSpPr>
        <p:spPr>
          <a:xfrm>
            <a:off x="10629600" y="2003852"/>
            <a:ext cx="834160" cy="75898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85C90C-2043-F525-C203-79B7F8621B3C}"/>
              </a:ext>
            </a:extLst>
          </p:cNvPr>
          <p:cNvSpPr txBox="1"/>
          <p:nvPr/>
        </p:nvSpPr>
        <p:spPr>
          <a:xfrm>
            <a:off x="11985650" y="3123160"/>
            <a:ext cx="1130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Frontend SSL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9872EBB5-B1DA-C0CD-AB4B-0627CF9E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526" y="3103436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B118E6A-E399-F157-C22C-77D94DADEB37}"/>
              </a:ext>
            </a:extLst>
          </p:cNvPr>
          <p:cNvSpPr txBox="1"/>
          <p:nvPr/>
        </p:nvSpPr>
        <p:spPr>
          <a:xfrm>
            <a:off x="11066001" y="3815206"/>
            <a:ext cx="93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Frontend</a:t>
            </a:r>
          </a:p>
          <a:p>
            <a:pPr algn="ctr"/>
            <a:r>
              <a:rPr lang="en-US" sz="1400"/>
              <a:t>K8s Secret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F1DCDB7-4EFD-8AC1-42B9-E3801A284268}"/>
              </a:ext>
            </a:extLst>
          </p:cNvPr>
          <p:cNvSpPr/>
          <p:nvPr/>
        </p:nvSpPr>
        <p:spPr>
          <a:xfrm>
            <a:off x="8851033" y="3067135"/>
            <a:ext cx="2167239" cy="1230549"/>
          </a:xfrm>
          <a:prstGeom prst="roundRect">
            <a:avLst>
              <a:gd name="adj" fmla="val 1286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EC3E2FD-A00A-1999-DF6C-6666E228A3AB}"/>
              </a:ext>
            </a:extLst>
          </p:cNvPr>
          <p:cNvSpPr/>
          <p:nvPr/>
        </p:nvSpPr>
        <p:spPr>
          <a:xfrm>
            <a:off x="8989594" y="3565141"/>
            <a:ext cx="882467" cy="2482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Cert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30D066F-CBEF-3DA7-501F-030C924F9462}"/>
              </a:ext>
            </a:extLst>
          </p:cNvPr>
          <p:cNvSpPr/>
          <p:nvPr/>
        </p:nvSpPr>
        <p:spPr>
          <a:xfrm>
            <a:off x="8999234" y="3857313"/>
            <a:ext cx="872827" cy="2505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Key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6226376-6A31-A059-31F8-CB9E74BED520}"/>
              </a:ext>
            </a:extLst>
          </p:cNvPr>
          <p:cNvSpPr txBox="1"/>
          <p:nvPr/>
        </p:nvSpPr>
        <p:spPr>
          <a:xfrm>
            <a:off x="8866890" y="3116319"/>
            <a:ext cx="111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Backend  SSL</a:t>
            </a:r>
          </a:p>
        </p:txBody>
      </p:sp>
      <p:pic>
        <p:nvPicPr>
          <p:cNvPr id="86" name="Picture 2">
            <a:extLst>
              <a:ext uri="{FF2B5EF4-FFF2-40B4-BE49-F238E27FC236}">
                <a16:creationId xmlns:a16="http://schemas.microsoft.com/office/drawing/2014/main" id="{DE9B218C-37DD-D54A-E569-9E0CFD51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1" y="3078035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74039BD-ED62-1A01-8E3B-80A9A6D88BD8}"/>
              </a:ext>
            </a:extLst>
          </p:cNvPr>
          <p:cNvSpPr txBox="1"/>
          <p:nvPr/>
        </p:nvSpPr>
        <p:spPr>
          <a:xfrm>
            <a:off x="10041239" y="3798460"/>
            <a:ext cx="93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Backend</a:t>
            </a:r>
          </a:p>
          <a:p>
            <a:pPr algn="ctr"/>
            <a:r>
              <a:rPr lang="en-US" sz="1400"/>
              <a:t>K8s Secret</a:t>
            </a: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2C0AF381-E79D-7DCF-790B-D117C14C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112" y="205980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6F215DBF-CCE4-5303-EC43-52111643830B}"/>
              </a:ext>
            </a:extLst>
          </p:cNvPr>
          <p:cNvCxnSpPr>
            <a:cxnSpLocks/>
            <a:stCxn id="23" idx="0"/>
            <a:endCxn id="88" idx="2"/>
          </p:cNvCxnSpPr>
          <p:nvPr/>
        </p:nvCxnSpPr>
        <p:spPr>
          <a:xfrm rot="5400000" flipH="1" flipV="1">
            <a:off x="12213003" y="2658024"/>
            <a:ext cx="293101" cy="51948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95E48A98-75F0-7843-4833-01F76E98F57D}"/>
              </a:ext>
            </a:extLst>
          </p:cNvPr>
          <p:cNvCxnSpPr>
            <a:endCxn id="63" idx="0"/>
          </p:cNvCxnSpPr>
          <p:nvPr/>
        </p:nvCxnSpPr>
        <p:spPr>
          <a:xfrm rot="5400000">
            <a:off x="9918076" y="2749799"/>
            <a:ext cx="333914" cy="300759"/>
          </a:xfrm>
          <a:prstGeom prst="bentConnector3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9FD3979-E0FF-78E1-1F59-D1FA8518A104}"/>
              </a:ext>
            </a:extLst>
          </p:cNvPr>
          <p:cNvSpPr txBox="1"/>
          <p:nvPr/>
        </p:nvSpPr>
        <p:spPr>
          <a:xfrm>
            <a:off x="6978580" y="2907866"/>
            <a:ext cx="65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9BF4ABE-C3DE-6A66-CC4C-677E42D3DE80}"/>
              </a:ext>
            </a:extLst>
          </p:cNvPr>
          <p:cNvSpPr/>
          <p:nvPr/>
        </p:nvSpPr>
        <p:spPr>
          <a:xfrm>
            <a:off x="3625521" y="2859615"/>
            <a:ext cx="1927379" cy="2534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Frontend Cert and Key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0542F85B-493B-AA79-B623-B87C11822F48}"/>
              </a:ext>
            </a:extLst>
          </p:cNvPr>
          <p:cNvSpPr/>
          <p:nvPr/>
        </p:nvSpPr>
        <p:spPr>
          <a:xfrm>
            <a:off x="3628019" y="3179196"/>
            <a:ext cx="1927379" cy="2534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Backend Cert or Root Cert</a:t>
            </a:r>
          </a:p>
        </p:txBody>
      </p:sp>
    </p:spTree>
    <p:extLst>
      <p:ext uri="{BB962C8B-B14F-4D97-AF65-F5344CB8AC3E}">
        <p14:creationId xmlns:p14="http://schemas.microsoft.com/office/powerpoint/2010/main" val="416337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 animBg="1"/>
      <p:bldP spid="14" grpId="0"/>
      <p:bldP spid="16" grpId="0" animBg="1"/>
      <p:bldP spid="23" grpId="0" animBg="1"/>
      <p:bldP spid="24" grpId="0" animBg="1"/>
      <p:bldP spid="28" grpId="0" animBg="1"/>
      <p:bldP spid="34" grpId="0"/>
      <p:bldP spid="62" grpId="0"/>
      <p:bldP spid="95" grpId="0" animBg="1"/>
      <p:bldP spid="100" grpId="0" animBg="1"/>
      <p:bldP spid="10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AA377A-05CC-2340-6A86-CA0892484D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E99F8-C921-6B6C-8EE1-F516B181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086" y="97971"/>
            <a:ext cx="5388428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</a:t>
            </a:r>
            <a:br>
              <a:rPr lang="en-US"/>
            </a:br>
            <a:r>
              <a:rPr lang="en-US"/>
              <a:t>Ingress E2E SSL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88720-6AD0-0352-5069-B175F134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4" y="97971"/>
            <a:ext cx="8594742" cy="759246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DF60E7-6D36-CCF2-AB56-F679AE195939}"/>
              </a:ext>
            </a:extLst>
          </p:cNvPr>
          <p:cNvSpPr/>
          <p:nvPr/>
        </p:nvSpPr>
        <p:spPr>
          <a:xfrm>
            <a:off x="9601200" y="1611086"/>
            <a:ext cx="4256314" cy="1295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Backend Annotations for E2E SSL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4C719-FAB3-C731-F92C-B827A698B9C5}"/>
              </a:ext>
            </a:extLst>
          </p:cNvPr>
          <p:cNvSpPr/>
          <p:nvPr/>
        </p:nvSpPr>
        <p:spPr>
          <a:xfrm>
            <a:off x="9633857" y="4114800"/>
            <a:ext cx="4256314" cy="12954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Frontend SSL Certificate using Ingress TLS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A1D24F-EDE9-F147-4EF6-BFA10A17E144}"/>
              </a:ext>
            </a:extLst>
          </p:cNvPr>
          <p:cNvSpPr/>
          <p:nvPr/>
        </p:nvSpPr>
        <p:spPr>
          <a:xfrm>
            <a:off x="9633857" y="6449466"/>
            <a:ext cx="4256314" cy="12954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Backend Application Port is 443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3463593-F9E5-D1BB-041B-8F766C7A6BA1}"/>
              </a:ext>
            </a:extLst>
          </p:cNvPr>
          <p:cNvCxnSpPr>
            <a:cxnSpLocks/>
            <a:stCxn id="6" idx="2"/>
          </p:cNvCxnSpPr>
          <p:nvPr/>
        </p:nvCxnSpPr>
        <p:spPr>
          <a:xfrm rot="10800000">
            <a:off x="8544910" y="1891862"/>
            <a:ext cx="1056290" cy="366924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79FBABD-9C74-BDC5-041D-46D34F377075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>
            <a:off x="4130567" y="4204138"/>
            <a:ext cx="5503291" cy="558362"/>
          </a:xfrm>
          <a:prstGeom prst="bentConnector3">
            <a:avLst>
              <a:gd name="adj1" fmla="val 14477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C9994565-67B8-63B4-4A56-5C7C2E9DF7F5}"/>
              </a:ext>
            </a:extLst>
          </p:cNvPr>
          <p:cNvCxnSpPr>
            <a:cxnSpLocks/>
            <a:stCxn id="8" idx="2"/>
          </p:cNvCxnSpPr>
          <p:nvPr/>
        </p:nvCxnSpPr>
        <p:spPr>
          <a:xfrm rot="10800000" flipV="1">
            <a:off x="3605049" y="7097166"/>
            <a:ext cx="6028809" cy="344158"/>
          </a:xfrm>
          <a:prstGeom prst="bentConnector3">
            <a:avLst>
              <a:gd name="adj1" fmla="val 1251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15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C74636-5A7D-7D3C-5737-1F2B9FB71D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B00342-1BD4-D38C-B622-B1102699D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6329"/>
            <a:ext cx="12618720" cy="1188851"/>
          </a:xfrm>
        </p:spPr>
        <p:txBody>
          <a:bodyPr/>
          <a:lstStyle/>
          <a:p>
            <a:r>
              <a:rPr lang="en-US"/>
              <a:t>Azure AGIC - Ingress E2E SSL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52167-E414-ACCE-2BA0-5ED6659D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3" y="1641756"/>
            <a:ext cx="8143013" cy="602178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5BDFC-DD57-9DD6-6B2F-21B10E90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697" y="1641756"/>
            <a:ext cx="5290732" cy="602178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9DD8315-BE76-6EC2-12E8-F59A53F75338}"/>
              </a:ext>
            </a:extLst>
          </p:cNvPr>
          <p:cNvSpPr/>
          <p:nvPr/>
        </p:nvSpPr>
        <p:spPr>
          <a:xfrm>
            <a:off x="4996294" y="751114"/>
            <a:ext cx="4637812" cy="6422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Backend Settings</a:t>
            </a:r>
          </a:p>
        </p:txBody>
      </p:sp>
    </p:spTree>
    <p:extLst>
      <p:ext uri="{BB962C8B-B14F-4D97-AF65-F5344CB8AC3E}">
        <p14:creationId xmlns:p14="http://schemas.microsoft.com/office/powerpoint/2010/main" val="18122085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BD59AE-48C6-4C07-3842-D533B3D5A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6AA11C-7B25-C9D8-0568-1998D570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3671"/>
            <a:ext cx="12618720" cy="1188851"/>
          </a:xfrm>
        </p:spPr>
        <p:txBody>
          <a:bodyPr/>
          <a:lstStyle/>
          <a:p>
            <a:r>
              <a:rPr lang="en-US"/>
              <a:t>Azure AGIC - Ingress E2E SSL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58AE7-6F02-DFA0-39B3-5B1D35BD2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7" y="858094"/>
            <a:ext cx="7294447" cy="682630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7F9235-1AC5-B70C-6281-44F133C8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2543717"/>
            <a:ext cx="6389137" cy="514068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4FF388-A535-A596-5665-A7C73C002A89}"/>
              </a:ext>
            </a:extLst>
          </p:cNvPr>
          <p:cNvSpPr/>
          <p:nvPr/>
        </p:nvSpPr>
        <p:spPr>
          <a:xfrm>
            <a:off x="9176656" y="1173780"/>
            <a:ext cx="4071258" cy="796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Frontend Listeners</a:t>
            </a:r>
          </a:p>
        </p:txBody>
      </p:sp>
    </p:spTree>
    <p:extLst>
      <p:ext uri="{BB962C8B-B14F-4D97-AF65-F5344CB8AC3E}">
        <p14:creationId xmlns:p14="http://schemas.microsoft.com/office/powerpoint/2010/main" val="19030104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External DNS + SSL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Cert Manager + Lets Encrypt</a:t>
            </a:r>
          </a:p>
          <a:p>
            <a:pPr marL="0" indent="0" algn="ctr">
              <a:buNone/>
            </a:pPr>
            <a:r>
              <a:rPr lang="en-US" sz="3000" b="1">
                <a:solidFill>
                  <a:srgbClr val="389954"/>
                </a:solidFill>
              </a:rPr>
              <a:t>Automatic Generation of Real and </a:t>
            </a:r>
          </a:p>
          <a:p>
            <a:pPr marL="0" indent="0" algn="ctr">
              <a:buNone/>
            </a:pPr>
            <a:r>
              <a:rPr lang="en-US" sz="3000" b="1">
                <a:solidFill>
                  <a:srgbClr val="389954"/>
                </a:solidFill>
              </a:rPr>
              <a:t>Free SSL Certs 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27178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2715" y="6594172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7" y="6646724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81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SSL with Let's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891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</a:t>
            </a:r>
          </a:p>
          <a:p>
            <a:r>
              <a:rPr lang="en-US" sz="1900"/>
              <a:t>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703060"/>
            <a:ext cx="2506629" cy="1094351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767773"/>
            <a:ext cx="735195" cy="74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02005" y="5808399"/>
            <a:ext cx="735195" cy="74940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198944" y="5753121"/>
            <a:ext cx="1490473" cy="103203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192" y="5821512"/>
            <a:ext cx="752666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564739" y="6487489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177593" y="6502459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8983027" y="6250236"/>
            <a:ext cx="2215917" cy="1890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24" y="5772308"/>
            <a:ext cx="799576" cy="77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7841329" y="2011978"/>
            <a:ext cx="2481977" cy="10570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50236"/>
            <a:ext cx="4541966" cy="23898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63023" y="2071058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8867940" y="272220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509333" y="2084483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136909" y="2341802"/>
            <a:ext cx="1766775" cy="976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0316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018" y="1911118"/>
            <a:ext cx="546546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51453" y="2201891"/>
            <a:ext cx="2085456" cy="279822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341802"/>
            <a:ext cx="254930" cy="294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03684" y="2070217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52250" y="4785277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714200" y="4064964"/>
            <a:ext cx="4917" cy="72031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90641" y="4459005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042927" y="4557965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04754" y="4543784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257359" y="5308405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cxnSpLocks/>
            <a:stCxn id="76" idx="1"/>
            <a:endCxn id="31" idx="3"/>
          </p:cNvCxnSpPr>
          <p:nvPr/>
        </p:nvCxnSpPr>
        <p:spPr>
          <a:xfrm rot="10800000">
            <a:off x="2166027" y="3618054"/>
            <a:ext cx="5824614" cy="1417050"/>
          </a:xfrm>
          <a:prstGeom prst="bentConnector3">
            <a:avLst>
              <a:gd name="adj1" fmla="val 398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-3225" y="1013496"/>
            <a:ext cx="2530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https://sapp1.kubeoncloud.com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258186" y="5204166"/>
            <a:ext cx="1848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1DFA1-C88E-5186-7B48-87C9288FD53D}"/>
              </a:ext>
            </a:extLst>
          </p:cNvPr>
          <p:cNvSpPr txBox="1"/>
          <p:nvPr/>
        </p:nvSpPr>
        <p:spPr>
          <a:xfrm>
            <a:off x="-56645" y="2297427"/>
            <a:ext cx="1258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 -&gt; HTTPS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DF2AFF6-2700-7FBB-E2B2-BDB90A19BFA9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 flipV="1">
            <a:off x="2076150" y="4799397"/>
            <a:ext cx="4601278" cy="462130"/>
          </a:xfrm>
          <a:prstGeom prst="bentConnector3">
            <a:avLst>
              <a:gd name="adj1" fmla="val 72948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D9B10E-438E-6995-EE34-0AD5CB14B6A0}"/>
              </a:ext>
            </a:extLst>
          </p:cNvPr>
          <p:cNvSpPr/>
          <p:nvPr/>
        </p:nvSpPr>
        <p:spPr>
          <a:xfrm>
            <a:off x="95330" y="3296714"/>
            <a:ext cx="421489" cy="416773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S</a:t>
            </a:r>
          </a:p>
          <a:p>
            <a:pPr algn="ctr"/>
            <a:endParaRPr lang="en-US"/>
          </a:p>
          <a:p>
            <a:pPr algn="ctr"/>
            <a:r>
              <a:rPr lang="en-US"/>
              <a:t>ENCR</a:t>
            </a:r>
          </a:p>
          <a:p>
            <a:pPr algn="ctr"/>
            <a:r>
              <a:rPr lang="en-US"/>
              <a:t>y</a:t>
            </a:r>
          </a:p>
          <a:p>
            <a:pPr algn="ctr"/>
            <a:r>
              <a:rPr lang="en-US"/>
              <a:t>P</a:t>
            </a:r>
          </a:p>
          <a:p>
            <a:pPr algn="ctr"/>
            <a:r>
              <a:rPr lang="en-US"/>
              <a:t>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30D47B-1C0E-D32B-FB2B-378BC8B53136}"/>
              </a:ext>
            </a:extLst>
          </p:cNvPr>
          <p:cNvSpPr/>
          <p:nvPr/>
        </p:nvSpPr>
        <p:spPr>
          <a:xfrm>
            <a:off x="10441873" y="4726048"/>
            <a:ext cx="2507308" cy="969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D4AAA88B-DE67-9006-AFA9-3DA29C11FBB5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362379" y="4774010"/>
            <a:ext cx="758160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60;p35">
            <a:extLst>
              <a:ext uri="{FF2B5EF4-FFF2-40B4-BE49-F238E27FC236}">
                <a16:creationId xmlns:a16="http://schemas.microsoft.com/office/drawing/2014/main" id="{23405771-FAAD-6E29-CDF7-001FFA2E1EC1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077222" y="4787435"/>
            <a:ext cx="755667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37;p35">
            <a:extLst>
              <a:ext uri="{FF2B5EF4-FFF2-40B4-BE49-F238E27FC236}">
                <a16:creationId xmlns:a16="http://schemas.microsoft.com/office/drawing/2014/main" id="{D8E549DC-815C-5BDA-47C4-350934A339E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03041" y="4773169"/>
            <a:ext cx="786386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F0901D8-BA6E-3C73-75CC-564FE747AC05}"/>
              </a:ext>
            </a:extLst>
          </p:cNvPr>
          <p:cNvSpPr txBox="1"/>
          <p:nvPr/>
        </p:nvSpPr>
        <p:spPr>
          <a:xfrm>
            <a:off x="10946843" y="5387261"/>
            <a:ext cx="148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Cert-Manager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DED4E2A-B573-4A1B-741A-ED1567D29D25}"/>
              </a:ext>
            </a:extLst>
          </p:cNvPr>
          <p:cNvCxnSpPr>
            <a:cxnSpLocks/>
            <a:stCxn id="18" idx="2"/>
            <a:endCxn id="21" idx="3"/>
          </p:cNvCxnSpPr>
          <p:nvPr/>
        </p:nvCxnSpPr>
        <p:spPr>
          <a:xfrm rot="5400000" flipH="1" flipV="1">
            <a:off x="5500901" y="16172"/>
            <a:ext cx="2253453" cy="12643106"/>
          </a:xfrm>
          <a:prstGeom prst="bentConnector4">
            <a:avLst>
              <a:gd name="adj1" fmla="val -10144"/>
              <a:gd name="adj2" fmla="val 101808"/>
            </a:avLst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232123B-7A45-08AA-B367-8132A040169E}"/>
              </a:ext>
            </a:extLst>
          </p:cNvPr>
          <p:cNvSpPr/>
          <p:nvPr/>
        </p:nvSpPr>
        <p:spPr>
          <a:xfrm>
            <a:off x="4082630" y="2509169"/>
            <a:ext cx="2085456" cy="279822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sapp2.kubeoncloud.com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81F69E7-99C7-4993-7089-2331CF04684A}"/>
              </a:ext>
            </a:extLst>
          </p:cNvPr>
          <p:cNvCxnSpPr>
            <a:cxnSpLocks/>
            <a:stCxn id="60" idx="3"/>
            <a:endCxn id="89" idx="1"/>
          </p:cNvCxnSpPr>
          <p:nvPr/>
        </p:nvCxnSpPr>
        <p:spPr>
          <a:xfrm>
            <a:off x="3796523" y="2636619"/>
            <a:ext cx="286107" cy="12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66141B0C-BF89-CF3C-3C2E-ECA1782F4A86}"/>
              </a:ext>
            </a:extLst>
          </p:cNvPr>
          <p:cNvSpPr/>
          <p:nvPr/>
        </p:nvSpPr>
        <p:spPr>
          <a:xfrm>
            <a:off x="7860522" y="3144171"/>
            <a:ext cx="2481977" cy="1057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oogle Shape;638;p35">
            <a:extLst>
              <a:ext uri="{FF2B5EF4-FFF2-40B4-BE49-F238E27FC236}">
                <a16:creationId xmlns:a16="http://schemas.microsoft.com/office/drawing/2014/main" id="{E33819AF-5A98-C9F1-BEC0-6E581CC55C8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27105" y="3182526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316E7763-1BCD-77BF-093F-DCC1BB34CF21}"/>
              </a:ext>
            </a:extLst>
          </p:cNvPr>
          <p:cNvSpPr txBox="1"/>
          <p:nvPr/>
        </p:nvSpPr>
        <p:spPr>
          <a:xfrm>
            <a:off x="8820109" y="38697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101" name="Google Shape;660;p35">
            <a:extLst>
              <a:ext uri="{FF2B5EF4-FFF2-40B4-BE49-F238E27FC236}">
                <a16:creationId xmlns:a16="http://schemas.microsoft.com/office/drawing/2014/main" id="{CAA63A88-8362-B352-D539-C53C848D0F5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473415" y="3195951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637;p35">
            <a:extLst>
              <a:ext uri="{FF2B5EF4-FFF2-40B4-BE49-F238E27FC236}">
                <a16:creationId xmlns:a16="http://schemas.microsoft.com/office/drawing/2014/main" id="{C7B8DB93-0842-81E4-5D84-05BE884BF8C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67766" y="3181685"/>
            <a:ext cx="793485" cy="73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C5C035A1-CDC7-07E3-CDCA-EA93AA806443}"/>
              </a:ext>
            </a:extLst>
          </p:cNvPr>
          <p:cNvCxnSpPr>
            <a:cxnSpLocks/>
            <a:stCxn id="89" idx="3"/>
            <a:endCxn id="102" idx="1"/>
          </p:cNvCxnSpPr>
          <p:nvPr/>
        </p:nvCxnSpPr>
        <p:spPr>
          <a:xfrm>
            <a:off x="6168086" y="2649080"/>
            <a:ext cx="1699680" cy="9018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A4E7F1BC-772F-3224-582D-D1ABBB33F747}"/>
              </a:ext>
            </a:extLst>
          </p:cNvPr>
          <p:cNvSpPr txBox="1"/>
          <p:nvPr/>
        </p:nvSpPr>
        <p:spPr>
          <a:xfrm>
            <a:off x="-32147" y="1319877"/>
            <a:ext cx="2530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https://sapp2.kubeoncloud.com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D92BB15-97A5-12BC-7857-08FB24B9F040}"/>
              </a:ext>
            </a:extLst>
          </p:cNvPr>
          <p:cNvSpPr/>
          <p:nvPr/>
        </p:nvSpPr>
        <p:spPr>
          <a:xfrm>
            <a:off x="10500060" y="2005706"/>
            <a:ext cx="927354" cy="21941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8541FEF4-B8CD-F94C-8594-37FB4633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089" y="2702889"/>
            <a:ext cx="848702" cy="82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9736C046-C05B-E5BA-FD8C-BADD463ED918}"/>
              </a:ext>
            </a:extLst>
          </p:cNvPr>
          <p:cNvCxnSpPr>
            <a:cxnSpLocks/>
            <a:stCxn id="93" idx="0"/>
            <a:endCxn id="3" idx="3"/>
          </p:cNvCxnSpPr>
          <p:nvPr/>
        </p:nvCxnSpPr>
        <p:spPr>
          <a:xfrm rot="16200000" flipV="1">
            <a:off x="10565671" y="2298120"/>
            <a:ext cx="162404" cy="6471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852B3FA2-B4CA-02DE-179D-3ED1AD553865}"/>
              </a:ext>
            </a:extLst>
          </p:cNvPr>
          <p:cNvCxnSpPr>
            <a:cxnSpLocks/>
            <a:stCxn id="93" idx="2"/>
            <a:endCxn id="98" idx="3"/>
          </p:cNvCxnSpPr>
          <p:nvPr/>
        </p:nvCxnSpPr>
        <p:spPr>
          <a:xfrm rot="5400000">
            <a:off x="10582666" y="3284903"/>
            <a:ext cx="147609" cy="6279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C71133F-4DAC-5070-6DE3-CA1874EF4F12}"/>
              </a:ext>
            </a:extLst>
          </p:cNvPr>
          <p:cNvSpPr/>
          <p:nvPr/>
        </p:nvSpPr>
        <p:spPr>
          <a:xfrm>
            <a:off x="11493560" y="2021535"/>
            <a:ext cx="1688487" cy="21941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2">
            <a:extLst>
              <a:ext uri="{FF2B5EF4-FFF2-40B4-BE49-F238E27FC236}">
                <a16:creationId xmlns:a16="http://schemas.microsoft.com/office/drawing/2014/main" id="{693590F7-3830-5F4C-8CD9-1535875AB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161" y="2058032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>
            <a:extLst>
              <a:ext uri="{FF2B5EF4-FFF2-40B4-BE49-F238E27FC236}">
                <a16:creationId xmlns:a16="http://schemas.microsoft.com/office/drawing/2014/main" id="{DCE6251B-89E8-B350-362F-E89F36D3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059" y="3243534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5F14809-32EC-C455-ED52-16C41BEE2858}"/>
              </a:ext>
            </a:extLst>
          </p:cNvPr>
          <p:cNvSpPr txBox="1"/>
          <p:nvPr/>
        </p:nvSpPr>
        <p:spPr>
          <a:xfrm>
            <a:off x="11630509" y="2742306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sapp1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24B353E-3928-494D-1359-943E5290892C}"/>
              </a:ext>
            </a:extLst>
          </p:cNvPr>
          <p:cNvSpPr txBox="1"/>
          <p:nvPr/>
        </p:nvSpPr>
        <p:spPr>
          <a:xfrm>
            <a:off x="11666562" y="3924982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sapp2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1C189661-31FB-AECC-96BE-92AAA4491FE0}"/>
              </a:ext>
            </a:extLst>
          </p:cNvPr>
          <p:cNvSpPr/>
          <p:nvPr/>
        </p:nvSpPr>
        <p:spPr>
          <a:xfrm>
            <a:off x="12344648" y="3394288"/>
            <a:ext cx="727230" cy="26039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SSL Cert</a:t>
            </a:r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8959733A-38BA-5379-EE62-68E491A677A7}"/>
              </a:ext>
            </a:extLst>
          </p:cNvPr>
          <p:cNvSpPr/>
          <p:nvPr/>
        </p:nvSpPr>
        <p:spPr>
          <a:xfrm>
            <a:off x="12354288" y="3686460"/>
            <a:ext cx="719286" cy="2627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SSL Key</a:t>
            </a: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EF8A84CF-2C4D-183A-FC2E-B294E108ED65}"/>
              </a:ext>
            </a:extLst>
          </p:cNvPr>
          <p:cNvSpPr/>
          <p:nvPr/>
        </p:nvSpPr>
        <p:spPr>
          <a:xfrm>
            <a:off x="12380925" y="2208328"/>
            <a:ext cx="727230" cy="26039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SSL Cert</a:t>
            </a:r>
          </a:p>
        </p:txBody>
      </p:sp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5BC6DAA2-BF11-6663-295E-C2644C58964A}"/>
              </a:ext>
            </a:extLst>
          </p:cNvPr>
          <p:cNvSpPr/>
          <p:nvPr/>
        </p:nvSpPr>
        <p:spPr>
          <a:xfrm>
            <a:off x="12390565" y="2500500"/>
            <a:ext cx="719286" cy="2627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SSL Key</a:t>
            </a:r>
          </a:p>
        </p:txBody>
      </p:sp>
      <p:cxnSp>
        <p:nvCxnSpPr>
          <p:cNvPr id="1032" name="Elbow Connector 1031">
            <a:extLst>
              <a:ext uri="{FF2B5EF4-FFF2-40B4-BE49-F238E27FC236}">
                <a16:creationId xmlns:a16="http://schemas.microsoft.com/office/drawing/2014/main" id="{1CAA6B9C-216C-0197-BF27-C41383CEADAC}"/>
              </a:ext>
            </a:extLst>
          </p:cNvPr>
          <p:cNvCxnSpPr>
            <a:stCxn id="21" idx="0"/>
            <a:endCxn id="114" idx="2"/>
          </p:cNvCxnSpPr>
          <p:nvPr/>
        </p:nvCxnSpPr>
        <p:spPr>
          <a:xfrm rot="5400000" flipH="1" flipV="1">
            <a:off x="11761477" y="4149722"/>
            <a:ext cx="510376" cy="642277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ounded Rectangle 1033">
            <a:extLst>
              <a:ext uri="{FF2B5EF4-FFF2-40B4-BE49-F238E27FC236}">
                <a16:creationId xmlns:a16="http://schemas.microsoft.com/office/drawing/2014/main" id="{28D97B5F-BD50-650E-8B3D-3CA458569F4A}"/>
              </a:ext>
            </a:extLst>
          </p:cNvPr>
          <p:cNvSpPr/>
          <p:nvPr/>
        </p:nvSpPr>
        <p:spPr>
          <a:xfrm>
            <a:off x="11594737" y="3044156"/>
            <a:ext cx="1465214" cy="2150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Auto-Generated</a:t>
            </a:r>
          </a:p>
        </p:txBody>
      </p:sp>
      <p:cxnSp>
        <p:nvCxnSpPr>
          <p:cNvPr id="1042" name="Elbow Connector 1041">
            <a:extLst>
              <a:ext uri="{FF2B5EF4-FFF2-40B4-BE49-F238E27FC236}">
                <a16:creationId xmlns:a16="http://schemas.microsoft.com/office/drawing/2014/main" id="{619CD02E-C3AC-9CE1-8EE0-CE4BF2A3958A}"/>
              </a:ext>
            </a:extLst>
          </p:cNvPr>
          <p:cNvCxnSpPr/>
          <p:nvPr/>
        </p:nvCxnSpPr>
        <p:spPr>
          <a:xfrm>
            <a:off x="9101510" y="5624397"/>
            <a:ext cx="2144417" cy="518077"/>
          </a:xfrm>
          <a:prstGeom prst="bentConnector3">
            <a:avLst>
              <a:gd name="adj1" fmla="val -483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Elbow Connector 1044">
            <a:extLst>
              <a:ext uri="{FF2B5EF4-FFF2-40B4-BE49-F238E27FC236}">
                <a16:creationId xmlns:a16="http://schemas.microsoft.com/office/drawing/2014/main" id="{55B4AC28-A9FE-67DF-4143-434F1A505235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H="1" flipV="1">
            <a:off x="10441873" y="5210997"/>
            <a:ext cx="753556" cy="751609"/>
          </a:xfrm>
          <a:prstGeom prst="bentConnector3">
            <a:avLst>
              <a:gd name="adj1" fmla="val -3033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Rounded Rectangle 1058">
            <a:extLst>
              <a:ext uri="{FF2B5EF4-FFF2-40B4-BE49-F238E27FC236}">
                <a16:creationId xmlns:a16="http://schemas.microsoft.com/office/drawing/2014/main" id="{D28A07E2-2BB9-1C1A-1C92-AEE5DAFA2B7A}"/>
              </a:ext>
            </a:extLst>
          </p:cNvPr>
          <p:cNvSpPr/>
          <p:nvPr/>
        </p:nvSpPr>
        <p:spPr>
          <a:xfrm>
            <a:off x="3796523" y="2826722"/>
            <a:ext cx="1689877" cy="26481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sapp1 SSL cert</a:t>
            </a:r>
          </a:p>
        </p:txBody>
      </p:sp>
      <p:sp>
        <p:nvSpPr>
          <p:cNvPr id="1060" name="Rounded Rectangle 1059">
            <a:extLst>
              <a:ext uri="{FF2B5EF4-FFF2-40B4-BE49-F238E27FC236}">
                <a16:creationId xmlns:a16="http://schemas.microsoft.com/office/drawing/2014/main" id="{BFCAB7CC-1CDC-1F94-BDA7-5D68821E041D}"/>
              </a:ext>
            </a:extLst>
          </p:cNvPr>
          <p:cNvSpPr/>
          <p:nvPr/>
        </p:nvSpPr>
        <p:spPr>
          <a:xfrm>
            <a:off x="3780048" y="3158015"/>
            <a:ext cx="1689877" cy="264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sapp2 SSL cert</a:t>
            </a:r>
          </a:p>
        </p:txBody>
      </p:sp>
      <p:sp>
        <p:nvSpPr>
          <p:cNvPr id="1061" name="Rounded Rectangle 1060">
            <a:extLst>
              <a:ext uri="{FF2B5EF4-FFF2-40B4-BE49-F238E27FC236}">
                <a16:creationId xmlns:a16="http://schemas.microsoft.com/office/drawing/2014/main" id="{37ECFE0C-F2CE-BFB8-D29A-C459895CDB84}"/>
              </a:ext>
            </a:extLst>
          </p:cNvPr>
          <p:cNvSpPr/>
          <p:nvPr/>
        </p:nvSpPr>
        <p:spPr>
          <a:xfrm>
            <a:off x="7325768" y="955643"/>
            <a:ext cx="6227506" cy="30333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cert-</a:t>
            </a:r>
            <a:r>
              <a:rPr lang="en-IN" sz="1800" b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manager.io</a:t>
            </a:r>
            <a:r>
              <a:rPr lang="en-IN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/cluster-issuer: </a:t>
            </a:r>
            <a:r>
              <a:rPr lang="en-IN" sz="1800" b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letsencrypt</a:t>
            </a:r>
            <a:endParaRPr lang="en-IN" sz="1800" b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6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43" grpId="0" animBg="1"/>
      <p:bldP spid="14" grpId="0"/>
      <p:bldP spid="16" grpId="0"/>
      <p:bldP spid="18" grpId="0" animBg="1"/>
      <p:bldP spid="21" grpId="0" animBg="1"/>
      <p:bldP spid="50" grpId="0"/>
      <p:bldP spid="89" grpId="0" animBg="1"/>
      <p:bldP spid="98" grpId="0" animBg="1"/>
      <p:bldP spid="100" grpId="0"/>
      <p:bldP spid="109" grpId="0"/>
      <p:bldP spid="88" grpId="0" animBg="1"/>
      <p:bldP spid="114" grpId="0" animBg="1"/>
      <p:bldP spid="117" grpId="0"/>
      <p:bldP spid="118" grpId="0"/>
      <p:bldP spid="127" grpId="0" animBg="1"/>
      <p:bldP spid="1024" grpId="0" animBg="1"/>
      <p:bldP spid="1025" grpId="0" animBg="1"/>
      <p:bldP spid="1026" grpId="0" animBg="1"/>
      <p:bldP spid="1034" grpId="0" animBg="1"/>
      <p:bldP spid="1059" grpId="0" animBg="1"/>
      <p:bldP spid="1060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4825E6-0644-56D5-CB1B-D7C01307CD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3D535-A7DC-DC53-5FF4-38B1D9C7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713" y="169985"/>
            <a:ext cx="7942217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- Ingress SSL with Let's Encrypt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857AE-D799-7BC0-5DE4-C6A48F52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0" y="84364"/>
            <a:ext cx="4474994" cy="7582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25452-CA9E-3B08-AD87-1B4EC39D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71" y="1603334"/>
            <a:ext cx="6166936" cy="606343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05CBF07-DDD8-6D75-B969-BDE1F42C614C}"/>
              </a:ext>
            </a:extLst>
          </p:cNvPr>
          <p:cNvCxnSpPr/>
          <p:nvPr/>
        </p:nvCxnSpPr>
        <p:spPr>
          <a:xfrm>
            <a:off x="3973286" y="2656114"/>
            <a:ext cx="4637314" cy="4299857"/>
          </a:xfrm>
          <a:prstGeom prst="bentConnector3">
            <a:avLst>
              <a:gd name="adj1" fmla="val 16667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A74B4BB-3D44-8DF7-A7F0-2BF5523BBF2B}"/>
              </a:ext>
            </a:extLst>
          </p:cNvPr>
          <p:cNvSpPr/>
          <p:nvPr/>
        </p:nvSpPr>
        <p:spPr>
          <a:xfrm>
            <a:off x="4822372" y="3176123"/>
            <a:ext cx="3167743" cy="209005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Lets Encrypt SSL certificates created and </a:t>
            </a:r>
            <a:r>
              <a:rPr lang="en-US">
                <a:solidFill>
                  <a:srgbClr val="FFFF00"/>
                </a:solidFill>
              </a:rPr>
              <a:t>uploaded</a:t>
            </a:r>
            <a:r>
              <a:rPr lang="en-US"/>
              <a:t> to </a:t>
            </a:r>
            <a:r>
              <a:rPr lang="en-US" err="1"/>
              <a:t>AppGw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5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Backend Hostname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713357" y="3714333"/>
            <a:ext cx="3340491" cy="10285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88393" y="3794287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553397" y="378379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12105" y="4428257"/>
            <a:ext cx="123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EchoServer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88655" y="3771400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5354414" y="4210187"/>
            <a:ext cx="4358943" cy="183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341586" y="2631366"/>
            <a:ext cx="6686034" cy="4276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appgw.ingress.kubernetes.io</a:t>
            </a:r>
            <a:r>
              <a:rPr lang="en-US" sz="1600"/>
              <a:t>/backend-hostname: "</a:t>
            </a:r>
            <a:r>
              <a:rPr lang="en-US" sz="1600" err="1"/>
              <a:t>internal.stacksimplify.com</a:t>
            </a:r>
            <a:r>
              <a:rPr lang="en-US" sz="1600"/>
              <a:t>"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13F33F-684D-B02B-FA2E-ABDC7939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258" y="3784979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C66DE8C-7775-57DE-252A-E24F70375828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Demo-06</a:t>
            </a:r>
          </a:p>
        </p:txBody>
      </p:sp>
    </p:spTree>
    <p:extLst>
      <p:ext uri="{BB962C8B-B14F-4D97-AF65-F5344CB8AC3E}">
        <p14:creationId xmlns:p14="http://schemas.microsoft.com/office/powerpoint/2010/main" val="17033227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WAF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Enable WAF on Application Gateway</a:t>
            </a:r>
          </a:p>
          <a:p>
            <a:pPr marL="0" indent="0" algn="ctr">
              <a:buNone/>
            </a:pPr>
            <a:r>
              <a:rPr lang="en-US" sz="3000" b="1">
                <a:solidFill>
                  <a:srgbClr val="389954"/>
                </a:solidFill>
              </a:rPr>
              <a:t>WAF Default OWASP Policies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129702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51185" y="6604682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0" y="6654291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850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- Ingress + Enable WAF on </a:t>
            </a:r>
            <a:r>
              <a:rPr lang="en-US" err="1"/>
              <a:t>AppGw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3404061" y="1995310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079044" y="3977494"/>
            <a:ext cx="1554411" cy="265633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8167" y="2060519"/>
            <a:ext cx="3218776" cy="10570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541135" y="2636619"/>
            <a:ext cx="4479387" cy="202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13613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41242" y="1916341"/>
            <a:ext cx="536099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04398"/>
            <a:ext cx="2932039" cy="2524059"/>
          </a:xfrm>
          <a:prstGeom prst="roundRect">
            <a:avLst>
              <a:gd name="adj" fmla="val 7248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45651" y="2418601"/>
            <a:ext cx="1495484" cy="436036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myapp1.kubeoncloud.com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96523" y="2636619"/>
            <a:ext cx="2491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1342" y="1085240"/>
            <a:ext cx="269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http://myapp1.kubeoncloud.com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69C52C7-6201-BDD6-CAF7-98A5FF1543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72832" y="3244497"/>
            <a:ext cx="813886" cy="81388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D269CD7-FDE7-7D97-5D39-468C08875636}"/>
              </a:ext>
            </a:extLst>
          </p:cNvPr>
          <p:cNvSpPr txBox="1"/>
          <p:nvPr/>
        </p:nvSpPr>
        <p:spPr>
          <a:xfrm>
            <a:off x="3183361" y="4051431"/>
            <a:ext cx="52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WAF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D728F5C-5983-D90F-CE19-1881CAA88A28}"/>
              </a:ext>
            </a:extLst>
          </p:cNvPr>
          <p:cNvSpPr/>
          <p:nvPr/>
        </p:nvSpPr>
        <p:spPr>
          <a:xfrm>
            <a:off x="2856143" y="3163960"/>
            <a:ext cx="2656552" cy="1207270"/>
          </a:xfrm>
          <a:prstGeom prst="roundRect">
            <a:avLst>
              <a:gd name="adj" fmla="val 1003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34435FA-A463-4B3E-F9DC-7096DD814031}"/>
              </a:ext>
            </a:extLst>
          </p:cNvPr>
          <p:cNvSpPr/>
          <p:nvPr/>
        </p:nvSpPr>
        <p:spPr>
          <a:xfrm>
            <a:off x="3856145" y="3269031"/>
            <a:ext cx="1575330" cy="92254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Default</a:t>
            </a:r>
          </a:p>
          <a:p>
            <a:pPr algn="ctr"/>
            <a:r>
              <a:rPr lang="en-US" sz="1800"/>
              <a:t>OWASP</a:t>
            </a:r>
          </a:p>
          <a:p>
            <a:pPr algn="ctr"/>
            <a:r>
              <a:rPr lang="en-US" sz="1800"/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168931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43" grpId="0" animBg="1"/>
      <p:bldP spid="14" grpId="0"/>
      <p:bldP spid="64" grpId="0"/>
      <p:bldP spid="86" grpId="0" animBg="1"/>
      <p:bldP spid="91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+ WAF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Enable WAF on Application Gateway</a:t>
            </a:r>
          </a:p>
          <a:p>
            <a:pPr marL="0" indent="0" algn="ctr">
              <a:buNone/>
            </a:pPr>
            <a:r>
              <a:rPr lang="en-US" sz="3000" b="1">
                <a:solidFill>
                  <a:srgbClr val="389954"/>
                </a:solidFill>
              </a:rPr>
              <a:t>WAF Custom Policy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470146" y="2179454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0674" y="6604683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8" y="6629487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27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+ WAF Custom Policy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3404061" y="1995310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364326" y="4262776"/>
            <a:ext cx="983847" cy="265633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8167" y="2060519"/>
            <a:ext cx="3218776" cy="10570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541135" y="2636619"/>
            <a:ext cx="4479387" cy="202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0316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018" y="1911118"/>
            <a:ext cx="546546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04399"/>
            <a:ext cx="2932039" cy="3094622"/>
          </a:xfrm>
          <a:prstGeom prst="roundRect">
            <a:avLst>
              <a:gd name="adj" fmla="val 7248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45651" y="2418601"/>
            <a:ext cx="1495484" cy="436036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myapp1.kubeoncloud.com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96523" y="2636619"/>
            <a:ext cx="2491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-24846" y="1053625"/>
            <a:ext cx="269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http://myapp1.kubeoncloud.com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69C52C7-6201-BDD6-CAF7-98A5FF1543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72832" y="3244497"/>
            <a:ext cx="813886" cy="81388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D269CD7-FDE7-7D97-5D39-468C08875636}"/>
              </a:ext>
            </a:extLst>
          </p:cNvPr>
          <p:cNvSpPr txBox="1"/>
          <p:nvPr/>
        </p:nvSpPr>
        <p:spPr>
          <a:xfrm>
            <a:off x="3183361" y="4051431"/>
            <a:ext cx="52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WAF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D728F5C-5983-D90F-CE19-1881CAA88A28}"/>
              </a:ext>
            </a:extLst>
          </p:cNvPr>
          <p:cNvSpPr/>
          <p:nvPr/>
        </p:nvSpPr>
        <p:spPr>
          <a:xfrm>
            <a:off x="2856143" y="3163960"/>
            <a:ext cx="2656552" cy="1752810"/>
          </a:xfrm>
          <a:prstGeom prst="roundRect">
            <a:avLst>
              <a:gd name="adj" fmla="val 1003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34435FA-A463-4B3E-F9DC-7096DD814031}"/>
              </a:ext>
            </a:extLst>
          </p:cNvPr>
          <p:cNvSpPr/>
          <p:nvPr/>
        </p:nvSpPr>
        <p:spPr>
          <a:xfrm>
            <a:off x="3856145" y="3269031"/>
            <a:ext cx="1575330" cy="92254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Default</a:t>
            </a:r>
          </a:p>
          <a:p>
            <a:pPr algn="ctr"/>
            <a:r>
              <a:rPr lang="en-US" sz="1800"/>
              <a:t>OWASP</a:t>
            </a:r>
          </a:p>
          <a:p>
            <a:pPr algn="ctr"/>
            <a:r>
              <a:rPr lang="en-US" sz="1800"/>
              <a:t>Policies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209121-279A-8C75-E3BB-EF88F0247F7C}"/>
              </a:ext>
            </a:extLst>
          </p:cNvPr>
          <p:cNvSpPr/>
          <p:nvPr/>
        </p:nvSpPr>
        <p:spPr>
          <a:xfrm>
            <a:off x="3039145" y="4367177"/>
            <a:ext cx="2224422" cy="422028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WAF Custom Policy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CAFE6DE-7041-8A73-553C-104401A57826}"/>
              </a:ext>
            </a:extLst>
          </p:cNvPr>
          <p:cNvSpPr/>
          <p:nvPr/>
        </p:nvSpPr>
        <p:spPr>
          <a:xfrm>
            <a:off x="6826838" y="3277571"/>
            <a:ext cx="6321600" cy="403937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err="1"/>
              <a:t>appgw.ingress.kubernetes.io</a:t>
            </a:r>
            <a:r>
              <a:rPr lang="en-US" sz="1700"/>
              <a:t>/</a:t>
            </a:r>
            <a:r>
              <a:rPr lang="en-US" sz="1700" err="1"/>
              <a:t>waf</a:t>
            </a:r>
            <a:r>
              <a:rPr lang="en-US" sz="1700"/>
              <a:t>-policy-for-path: WAF-RESOURCE-ID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2E5589C-91FD-7A98-A458-1432E95A4C3A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5263567" y="3479540"/>
            <a:ext cx="1563271" cy="1098651"/>
          </a:xfrm>
          <a:prstGeom prst="bentConnector3">
            <a:avLst>
              <a:gd name="adj1" fmla="val 76893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24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43" grpId="0" animBg="1"/>
      <p:bldP spid="14" grpId="0"/>
      <p:bldP spid="16" grpId="0" animBg="1"/>
      <p:bldP spid="1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8EF27-D295-7AC4-2411-D11E3A21F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32ED7-933F-E353-92A2-4D5AC207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7263"/>
            <a:ext cx="12618720" cy="1188851"/>
          </a:xfrm>
        </p:spPr>
        <p:txBody>
          <a:bodyPr/>
          <a:lstStyle/>
          <a:p>
            <a:r>
              <a:rPr lang="en-US"/>
              <a:t>Azure AGIC - Ingress + WAF Custom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BC053-453B-ABA0-5B24-D71BCACD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163992"/>
            <a:ext cx="9743067" cy="6172979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C06384-3C97-DE9A-00B3-B19EC647B0E5}"/>
              </a:ext>
            </a:extLst>
          </p:cNvPr>
          <p:cNvSpPr/>
          <p:nvPr/>
        </p:nvSpPr>
        <p:spPr>
          <a:xfrm>
            <a:off x="10036629" y="2939143"/>
            <a:ext cx="4278086" cy="2917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WAF Custom Rule that will be </a:t>
            </a:r>
            <a:r>
              <a:rPr lang="en-US" sz="3000">
                <a:solidFill>
                  <a:srgbClr val="FFFF00"/>
                </a:solidFill>
              </a:rPr>
              <a:t>block</a:t>
            </a:r>
            <a:r>
              <a:rPr lang="en-US" sz="3000"/>
              <a:t> the traffic from </a:t>
            </a:r>
            <a:r>
              <a:rPr lang="en-US" sz="3000">
                <a:solidFill>
                  <a:srgbClr val="FFFF00"/>
                </a:solidFill>
              </a:rPr>
              <a:t>specific IP or IP Range</a:t>
            </a:r>
          </a:p>
        </p:txBody>
      </p:sp>
    </p:spTree>
    <p:extLst>
      <p:ext uri="{BB962C8B-B14F-4D97-AF65-F5344CB8AC3E}">
        <p14:creationId xmlns:p14="http://schemas.microsoft.com/office/powerpoint/2010/main" val="33625830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F7ED4C-B507-004C-A7D6-4C0CCADF11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2915D-A924-A8C7-F77D-E2F5B094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11" y="-221900"/>
            <a:ext cx="12618720" cy="1188851"/>
          </a:xfrm>
        </p:spPr>
        <p:txBody>
          <a:bodyPr/>
          <a:lstStyle/>
          <a:p>
            <a:r>
              <a:rPr lang="en-US"/>
              <a:t>Azure AGIC - Ingress + WAF Custom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0EBB1-2707-9922-8D70-59E062AC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2" y="2146266"/>
            <a:ext cx="6568590" cy="5362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C4CFC7-2F90-92BD-835C-EDEB867BC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33" y="2146266"/>
            <a:ext cx="7431195" cy="536251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205A252-0CC7-C10C-133C-D6A7264F2F9B}"/>
              </a:ext>
            </a:extLst>
          </p:cNvPr>
          <p:cNvSpPr/>
          <p:nvPr/>
        </p:nvSpPr>
        <p:spPr>
          <a:xfrm>
            <a:off x="3152462" y="885756"/>
            <a:ext cx="7815941" cy="9778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Usecase-1:  Scope is Route Path (/app1) to which  WAF Policy is enabled</a:t>
            </a:r>
          </a:p>
        </p:txBody>
      </p:sp>
    </p:spTree>
    <p:extLst>
      <p:ext uri="{BB962C8B-B14F-4D97-AF65-F5344CB8AC3E}">
        <p14:creationId xmlns:p14="http://schemas.microsoft.com/office/powerpoint/2010/main" val="29007999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F7ED4C-B507-004C-A7D6-4C0CCADF11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12915D-A924-A8C7-F77D-E2F5B094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11" y="-221900"/>
            <a:ext cx="12618720" cy="1188851"/>
          </a:xfrm>
        </p:spPr>
        <p:txBody>
          <a:bodyPr/>
          <a:lstStyle/>
          <a:p>
            <a:r>
              <a:rPr lang="en-US"/>
              <a:t>Azure AGIC - Ingress + WAF Custom Policy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53ED6-44C6-6E2C-5D0E-68101EAB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5" y="1892987"/>
            <a:ext cx="6667932" cy="56347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9040F92-50F7-CEB2-4491-1CC23A787AA6}"/>
              </a:ext>
            </a:extLst>
          </p:cNvPr>
          <p:cNvSpPr/>
          <p:nvPr/>
        </p:nvSpPr>
        <p:spPr>
          <a:xfrm>
            <a:off x="3206890" y="701836"/>
            <a:ext cx="7815941" cy="9778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Usecase-2:  Scope is Listener (/) to which  WAF Policy is enabled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C8A4C-FDBA-389D-25D5-4A8F378E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60" y="3278673"/>
            <a:ext cx="7210740" cy="424909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14607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Private IP Annotation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653" y="6541621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" y="6594172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862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Private 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706" y="4012230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755864" y="4779870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02593" y="5662162"/>
            <a:ext cx="2698060" cy="1103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476054" y="5690820"/>
            <a:ext cx="1620751" cy="1099947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11335" y="6458242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84982" y="6467429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00653" y="6213871"/>
            <a:ext cx="2375401" cy="269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478915" y="4387437"/>
            <a:ext cx="744596" cy="264626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835046" y="4244542"/>
            <a:ext cx="3218776" cy="10570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13871"/>
            <a:ext cx="4468161" cy="27535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37136" y="428815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11439" y="4962917"/>
            <a:ext cx="12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Echo Server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89416" y="4289613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644083" y="3570747"/>
            <a:ext cx="3060527" cy="1767525"/>
          </a:xfrm>
          <a:prstGeom prst="roundRect">
            <a:avLst>
              <a:gd name="adj" fmla="val 7248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77797" y="4287316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05" y="4289005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637;p35">
            <a:extLst>
              <a:ext uri="{FF2B5EF4-FFF2-40B4-BE49-F238E27FC236}">
                <a16:creationId xmlns:a16="http://schemas.microsoft.com/office/drawing/2014/main" id="{9CD25DCD-B8B5-1FA3-48A1-6C42F1B9344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378" y="5775380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3AD64D0B-CECF-0784-9DD8-7C99846F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0" y="5790016"/>
            <a:ext cx="719701" cy="6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40C9FEB2-4DE5-26D8-E558-44D4ED73C1C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88432" y="578651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23BF88A2-AF2C-552F-6A08-84A3C299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212" y="5810501"/>
            <a:ext cx="738892" cy="7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Graphic 1032">
            <a:extLst>
              <a:ext uri="{FF2B5EF4-FFF2-40B4-BE49-F238E27FC236}">
                <a16:creationId xmlns:a16="http://schemas.microsoft.com/office/drawing/2014/main" id="{056134C8-9F57-9436-F7BC-88467BDAAB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61212" y="4035472"/>
            <a:ext cx="911940" cy="91194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062A218-C4CE-B24F-51D7-A070FBEF57D7}"/>
              </a:ext>
            </a:extLst>
          </p:cNvPr>
          <p:cNvSpPr txBox="1"/>
          <p:nvPr/>
        </p:nvSpPr>
        <p:spPr>
          <a:xfrm>
            <a:off x="3980806" y="3627717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Gateway</a:t>
            </a:r>
          </a:p>
        </p:txBody>
      </p:sp>
      <p:sp>
        <p:nvSpPr>
          <p:cNvPr id="1035" name="Rounded Rectangle 1034">
            <a:extLst>
              <a:ext uri="{FF2B5EF4-FFF2-40B4-BE49-F238E27FC236}">
                <a16:creationId xmlns:a16="http://schemas.microsoft.com/office/drawing/2014/main" id="{B5011F9E-F341-3ABC-8F7B-EAEE6CE4B64A}"/>
              </a:ext>
            </a:extLst>
          </p:cNvPr>
          <p:cNvSpPr/>
          <p:nvPr/>
        </p:nvSpPr>
        <p:spPr>
          <a:xfrm>
            <a:off x="5045336" y="4267128"/>
            <a:ext cx="538361" cy="436036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/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8BC7371B-250D-B6BC-048C-F0223FD8C43D}"/>
              </a:ext>
            </a:extLst>
          </p:cNvPr>
          <p:cNvCxnSpPr>
            <a:cxnSpLocks/>
            <a:stCxn id="1033" idx="3"/>
            <a:endCxn id="1035" idx="1"/>
          </p:cNvCxnSpPr>
          <p:nvPr/>
        </p:nvCxnSpPr>
        <p:spPr>
          <a:xfrm flipV="1">
            <a:off x="4873152" y="4485146"/>
            <a:ext cx="172184" cy="6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Elbow Connector 1041">
            <a:extLst>
              <a:ext uri="{FF2B5EF4-FFF2-40B4-BE49-F238E27FC236}">
                <a16:creationId xmlns:a16="http://schemas.microsoft.com/office/drawing/2014/main" id="{2E4F36A6-309D-BDC7-49E2-3977386E9C35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5704610" y="4454510"/>
            <a:ext cx="4130436" cy="3185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E5F8-6C0D-DD95-C372-6D200CD9DE45}"/>
              </a:ext>
            </a:extLst>
          </p:cNvPr>
          <p:cNvSpPr/>
          <p:nvPr/>
        </p:nvSpPr>
        <p:spPr>
          <a:xfrm>
            <a:off x="8640172" y="2118327"/>
            <a:ext cx="1357529" cy="1057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84F337DF-1856-CDAA-8DC7-E3B308CC8477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22193" y="216110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271954-A1F6-7A4E-BB6B-93DF8E6B2230}"/>
              </a:ext>
            </a:extLst>
          </p:cNvPr>
          <p:cNvSpPr txBox="1"/>
          <p:nvPr/>
        </p:nvSpPr>
        <p:spPr>
          <a:xfrm>
            <a:off x="8841079" y="2826507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curl 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C14A429-561B-CDB6-BB67-EBA7FCFC1C75}"/>
              </a:ext>
            </a:extLst>
          </p:cNvPr>
          <p:cNvSpPr/>
          <p:nvPr/>
        </p:nvSpPr>
        <p:spPr>
          <a:xfrm>
            <a:off x="2691980" y="4271034"/>
            <a:ext cx="1093204" cy="436036"/>
          </a:xfrm>
          <a:prstGeom prst="roundRect">
            <a:avLst/>
          </a:prstGeom>
          <a:solidFill>
            <a:srgbClr val="7030A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Private IP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EB30A20C-BBFA-819A-7AB9-6CA79AFCA33B}"/>
              </a:ext>
            </a:extLst>
          </p:cNvPr>
          <p:cNvCxnSpPr>
            <a:cxnSpLocks/>
            <a:stCxn id="59" idx="2"/>
            <a:endCxn id="14" idx="1"/>
          </p:cNvCxnSpPr>
          <p:nvPr/>
        </p:nvCxnSpPr>
        <p:spPr>
          <a:xfrm rot="16200000" flipH="1">
            <a:off x="4379372" y="-1613966"/>
            <a:ext cx="295254" cy="822634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D2C45A16-AEDA-33E8-C317-F522314E2830}"/>
              </a:ext>
            </a:extLst>
          </p:cNvPr>
          <p:cNvCxnSpPr>
            <a:cxnSpLocks/>
          </p:cNvCxnSpPr>
          <p:nvPr/>
        </p:nvCxnSpPr>
        <p:spPr>
          <a:xfrm rot="5400000">
            <a:off x="5749986" y="701106"/>
            <a:ext cx="1091458" cy="6124072"/>
          </a:xfrm>
          <a:prstGeom prst="bentConnector3">
            <a:avLst>
              <a:gd name="adj1" fmla="val 130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User">
            <a:extLst>
              <a:ext uri="{FF2B5EF4-FFF2-40B4-BE49-F238E27FC236}">
                <a16:creationId xmlns:a16="http://schemas.microsoft.com/office/drawing/2014/main" id="{FA8DE931-5402-7273-DBF9-0A7387D083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43374" y="1437180"/>
            <a:ext cx="91440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0607120-9F22-977D-B45E-E535F5D7AFB5}"/>
              </a:ext>
            </a:extLst>
          </p:cNvPr>
          <p:cNvSpPr txBox="1"/>
          <p:nvPr/>
        </p:nvSpPr>
        <p:spPr>
          <a:xfrm>
            <a:off x="14899" y="2161694"/>
            <a:ext cx="104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Test User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0ABF51B-D4D2-0F1F-BE4E-7CDEF50FB255}"/>
              </a:ext>
            </a:extLst>
          </p:cNvPr>
          <p:cNvSpPr/>
          <p:nvPr/>
        </p:nvSpPr>
        <p:spPr>
          <a:xfrm>
            <a:off x="7751623" y="3776505"/>
            <a:ext cx="5363033" cy="30958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appgw.ingress.kubernetes.io</a:t>
            </a:r>
            <a:r>
              <a:rPr lang="en-US" sz="1800"/>
              <a:t>/use-private-</a:t>
            </a:r>
            <a:r>
              <a:rPr lang="en-US" sz="1800" err="1"/>
              <a:t>ip</a:t>
            </a:r>
            <a:r>
              <a:rPr lang="en-US" sz="1800"/>
              <a:t>: "true"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60B9BB-25DD-1510-0D2B-9DD4A52C39B2}"/>
              </a:ext>
            </a:extLst>
          </p:cNvPr>
          <p:cNvCxnSpPr>
            <a:cxnSpLocks/>
            <a:stCxn id="28" idx="3"/>
            <a:endCxn id="1033" idx="1"/>
          </p:cNvCxnSpPr>
          <p:nvPr/>
        </p:nvCxnSpPr>
        <p:spPr>
          <a:xfrm>
            <a:off x="3785184" y="4489052"/>
            <a:ext cx="176028" cy="2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4FD73A-5C5E-45AE-D48E-246B19D50A2E}"/>
              </a:ext>
            </a:extLst>
          </p:cNvPr>
          <p:cNvSpPr txBox="1"/>
          <p:nvPr/>
        </p:nvSpPr>
        <p:spPr>
          <a:xfrm>
            <a:off x="992790" y="2238822"/>
            <a:ext cx="2542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curl http://private-</a:t>
            </a:r>
            <a:r>
              <a:rPr lang="en-US" err="1"/>
              <a:t>ip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1035" grpId="0" animBg="1"/>
      <p:bldP spid="14" grpId="0" animBg="1"/>
      <p:bldP spid="16" grpId="0"/>
      <p:bldP spid="28" grpId="0" animBg="1"/>
      <p:bldP spid="60" grpId="0"/>
      <p:bldP spid="62" grpId="0" animBg="1"/>
      <p:bldP spid="20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F765D1-98C5-6955-4B2E-5CE399FA76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0A53CB-F179-B444-5415-1E4E8D87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657" y="154774"/>
            <a:ext cx="7006046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</a:t>
            </a:r>
            <a:br>
              <a:rPr lang="en-US"/>
            </a:br>
            <a:r>
              <a:rPr lang="en-US"/>
              <a:t>Ingress Private 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56CD5-3D17-0AE5-CAB1-BE3C05C89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0" y="4904875"/>
            <a:ext cx="13650686" cy="2743130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9BE6F73-683B-A320-AB3C-2249F5FF83BB}"/>
              </a:ext>
            </a:extLst>
          </p:cNvPr>
          <p:cNvCxnSpPr>
            <a:cxnSpLocks/>
          </p:cNvCxnSpPr>
          <p:nvPr/>
        </p:nvCxnSpPr>
        <p:spPr>
          <a:xfrm>
            <a:off x="5412830" y="1429407"/>
            <a:ext cx="5636169" cy="5559222"/>
          </a:xfrm>
          <a:prstGeom prst="bentConnector3">
            <a:avLst>
              <a:gd name="adj1" fmla="val 29301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AB8878D-255E-FDFD-5463-328419F8D6FF}"/>
              </a:ext>
            </a:extLst>
          </p:cNvPr>
          <p:cNvSpPr/>
          <p:nvPr/>
        </p:nvSpPr>
        <p:spPr>
          <a:xfrm>
            <a:off x="7456715" y="1708563"/>
            <a:ext cx="6200503" cy="28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 the Ingress Service, when </a:t>
            </a:r>
            <a:r>
              <a:rPr lang="en-US" sz="3000">
                <a:solidFill>
                  <a:srgbClr val="FFFF00"/>
                </a:solidFill>
              </a:rPr>
              <a:t>Private IP enabled</a:t>
            </a:r>
            <a:r>
              <a:rPr lang="en-US" sz="3000"/>
              <a:t>, </a:t>
            </a:r>
            <a:r>
              <a:rPr lang="en-US" sz="3000">
                <a:solidFill>
                  <a:srgbClr val="FFFF00"/>
                </a:solidFill>
              </a:rPr>
              <a:t>Listener</a:t>
            </a:r>
            <a:r>
              <a:rPr lang="en-US" sz="3000"/>
              <a:t> will be </a:t>
            </a:r>
            <a:r>
              <a:rPr lang="en-US" sz="3000">
                <a:solidFill>
                  <a:srgbClr val="FFFF00"/>
                </a:solidFill>
              </a:rPr>
              <a:t>associated</a:t>
            </a:r>
            <a:r>
              <a:rPr lang="en-US" sz="3000"/>
              <a:t> to Private IP in </a:t>
            </a:r>
            <a:r>
              <a:rPr lang="en-US" sz="3000">
                <a:solidFill>
                  <a:srgbClr val="FFFF00"/>
                </a:solidFill>
              </a:rPr>
              <a:t>Application Gateway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8BA66-612A-EBB8-535C-6D4E6907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9756"/>
            <a:ext cx="5336628" cy="44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3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Cookie based Affinity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713356" y="3408911"/>
            <a:ext cx="3428098" cy="15760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590339" y="383077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936720" y="4655233"/>
            <a:ext cx="12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Echo Server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412190" y="3808659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9" idx="1"/>
          </p:cNvCxnSpPr>
          <p:nvPr/>
        </p:nvCxnSpPr>
        <p:spPr>
          <a:xfrm flipV="1">
            <a:off x="5354414" y="3829596"/>
            <a:ext cx="4498024" cy="380591"/>
          </a:xfrm>
          <a:prstGeom prst="bentConnector3">
            <a:avLst>
              <a:gd name="adj1" fmla="val 904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341586" y="2631366"/>
            <a:ext cx="6686034" cy="4276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20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/cookie-based-affinity: "true"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D0C3-E413-53E7-5425-8F5A3B82A1BB}"/>
              </a:ext>
            </a:extLst>
          </p:cNvPr>
          <p:cNvSpPr txBox="1"/>
          <p:nvPr/>
        </p:nvSpPr>
        <p:spPr>
          <a:xfrm>
            <a:off x="6182108" y="3852732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C00000"/>
                </a:solidFill>
              </a:rPr>
              <a:t>Requests will be persisted to pod</a:t>
            </a:r>
          </a:p>
        </p:txBody>
      </p:sp>
      <p:pic>
        <p:nvPicPr>
          <p:cNvPr id="19" name="Google Shape;637;p35">
            <a:extLst>
              <a:ext uri="{FF2B5EF4-FFF2-40B4-BE49-F238E27FC236}">
                <a16:creationId xmlns:a16="http://schemas.microsoft.com/office/drawing/2014/main" id="{20517772-D55A-D6D7-FA1B-BF64D2F0589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52438" y="3505764"/>
            <a:ext cx="709477" cy="64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720A8657-5D89-1307-3664-C9BD01864F3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9950" y="4260547"/>
            <a:ext cx="709477" cy="64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F770A8D-4BB9-BFED-FEED-07298F891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066" y="3795805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AA8BB51-634A-ABD5-6161-C3A73D0A6D03}"/>
              </a:ext>
            </a:extLst>
          </p:cNvPr>
          <p:cNvSpPr/>
          <p:nvPr/>
        </p:nvSpPr>
        <p:spPr>
          <a:xfrm>
            <a:off x="12225791" y="7162675"/>
            <a:ext cx="2323609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Demo-07-01</a:t>
            </a:r>
          </a:p>
        </p:txBody>
      </p:sp>
    </p:spTree>
    <p:extLst>
      <p:ext uri="{BB962C8B-B14F-4D97-AF65-F5344CB8AC3E}">
        <p14:creationId xmlns:p14="http://schemas.microsoft.com/office/powerpoint/2010/main" val="10005301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Multiple Ingress Controllers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AGIC + Nginx</a:t>
            </a:r>
            <a:br>
              <a:rPr lang="en-US" sz="4000" b="1">
                <a:solidFill>
                  <a:srgbClr val="7030A0"/>
                </a:solidFill>
              </a:rPr>
            </a:br>
            <a:r>
              <a:rPr lang="en-US" sz="3600" b="1">
                <a:solidFill>
                  <a:srgbClr val="389954"/>
                </a:solidFill>
              </a:rPr>
              <a:t>Ingress Class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78186" y="2179454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2715" y="6583662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26" y="6608466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566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Multiple Ingress Controllers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383" y="4383330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008419" y="514037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02593" y="5662162"/>
            <a:ext cx="2698060" cy="1103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476054" y="5690820"/>
            <a:ext cx="1620751" cy="1099947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11335" y="6458242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84982" y="6467429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00653" y="6213871"/>
            <a:ext cx="2375401" cy="269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511037" y="4355315"/>
            <a:ext cx="744596" cy="271051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835046" y="4244542"/>
            <a:ext cx="3218776" cy="105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13871"/>
            <a:ext cx="4468161" cy="27535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37136" y="428815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074728" y="49527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89416" y="4289613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31183" y="357074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6590" y="4401389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600479" y="4210685"/>
            <a:ext cx="304443" cy="85336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72571" y="4225139"/>
            <a:ext cx="2932039" cy="1113133"/>
          </a:xfrm>
          <a:prstGeom prst="roundRect">
            <a:avLst>
              <a:gd name="adj" fmla="val 7248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877797" y="4287316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05" y="4289005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637;p35">
            <a:extLst>
              <a:ext uri="{FF2B5EF4-FFF2-40B4-BE49-F238E27FC236}">
                <a16:creationId xmlns:a16="http://schemas.microsoft.com/office/drawing/2014/main" id="{9CD25DCD-B8B5-1FA3-48A1-6C42F1B9344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378" y="5775380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3AD64D0B-CECF-0784-9DD8-7C99846F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0" y="5790016"/>
            <a:ext cx="719701" cy="6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40C9FEB2-4DE5-26D8-E558-44D4ED73C1C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88432" y="578651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23BF88A2-AF2C-552F-6A08-84A3C299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212" y="5810501"/>
            <a:ext cx="738892" cy="7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4305223-37B0-CBBE-A23E-FB7B28437287}"/>
              </a:ext>
            </a:extLst>
          </p:cNvPr>
          <p:cNvSpPr/>
          <p:nvPr/>
        </p:nvSpPr>
        <p:spPr>
          <a:xfrm>
            <a:off x="6462591" y="2606383"/>
            <a:ext cx="2750159" cy="1095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79EAFF7-B538-0D6C-E867-A1076EC9003A}"/>
              </a:ext>
            </a:extLst>
          </p:cNvPr>
          <p:cNvSpPr txBox="1"/>
          <p:nvPr/>
        </p:nvSpPr>
        <p:spPr>
          <a:xfrm>
            <a:off x="6607290" y="3338476"/>
            <a:ext cx="2514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NGINX Ingress Controller</a:t>
            </a:r>
          </a:p>
        </p:txBody>
      </p:sp>
      <p:pic>
        <p:nvPicPr>
          <p:cNvPr id="89" name="Google Shape;638;p35">
            <a:extLst>
              <a:ext uri="{FF2B5EF4-FFF2-40B4-BE49-F238E27FC236}">
                <a16:creationId xmlns:a16="http://schemas.microsoft.com/office/drawing/2014/main" id="{1D08D55D-FE6D-1B45-3CBD-C8D6FE3ED75E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43459" y="2680539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7;p35">
            <a:extLst>
              <a:ext uri="{FF2B5EF4-FFF2-40B4-BE49-F238E27FC236}">
                <a16:creationId xmlns:a16="http://schemas.microsoft.com/office/drawing/2014/main" id="{A79E3AF6-C04C-A417-F881-182F76780B3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05658" y="2679822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60;p35">
            <a:extLst>
              <a:ext uri="{FF2B5EF4-FFF2-40B4-BE49-F238E27FC236}">
                <a16:creationId xmlns:a16="http://schemas.microsoft.com/office/drawing/2014/main" id="{8AA31E6A-3B47-AB1D-FEE9-6FCF9CD4CE4A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74331" y="2679822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37AD6C1E-9769-58CD-686E-C8F64E09D7B2}"/>
              </a:ext>
            </a:extLst>
          </p:cNvPr>
          <p:cNvSpPr/>
          <p:nvPr/>
        </p:nvSpPr>
        <p:spPr>
          <a:xfrm>
            <a:off x="2757051" y="2548399"/>
            <a:ext cx="2932039" cy="1113133"/>
          </a:xfrm>
          <a:prstGeom prst="roundRect">
            <a:avLst>
              <a:gd name="adj" fmla="val 7248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4267F42-99ED-24A0-E030-15E16C18F04A}"/>
              </a:ext>
            </a:extLst>
          </p:cNvPr>
          <p:cNvSpPr txBox="1"/>
          <p:nvPr/>
        </p:nvSpPr>
        <p:spPr>
          <a:xfrm>
            <a:off x="3457892" y="2597931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Azure Load Balancer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F949A4EB-34AB-722A-2DF7-767AEA8FBCB6}"/>
              </a:ext>
            </a:extLst>
          </p:cNvPr>
          <p:cNvCxnSpPr>
            <a:cxnSpLocks/>
            <a:stCxn id="35" idx="0"/>
            <a:endCxn id="105" idx="1"/>
          </p:cNvCxnSpPr>
          <p:nvPr/>
        </p:nvCxnSpPr>
        <p:spPr>
          <a:xfrm rot="5400000" flipH="1" flipV="1">
            <a:off x="545857" y="2935267"/>
            <a:ext cx="415640" cy="85532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Graphic 104">
            <a:extLst>
              <a:ext uri="{FF2B5EF4-FFF2-40B4-BE49-F238E27FC236}">
                <a16:creationId xmlns:a16="http://schemas.microsoft.com/office/drawing/2014/main" id="{4F866341-29CA-208D-DB48-55748A8EE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338" y="2748847"/>
            <a:ext cx="812519" cy="812519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BF5C6A5D-ABC4-0A1E-E836-2A25AC575062}"/>
              </a:ext>
            </a:extLst>
          </p:cNvPr>
          <p:cNvSpPr txBox="1"/>
          <p:nvPr/>
        </p:nvSpPr>
        <p:spPr>
          <a:xfrm>
            <a:off x="1085210" y="3485999"/>
            <a:ext cx="10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LB Public IP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0962060B-91F5-2820-F719-F44E137FBD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67352" y="2730920"/>
            <a:ext cx="846210" cy="84621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5D54E57-BE80-41C8-3615-8CDDDFF83D6E}"/>
              </a:ext>
            </a:extLst>
          </p:cNvPr>
          <p:cNvCxnSpPr>
            <a:cxnSpLocks/>
            <a:stCxn id="112" idx="3"/>
            <a:endCxn id="71" idx="1"/>
          </p:cNvCxnSpPr>
          <p:nvPr/>
        </p:nvCxnSpPr>
        <p:spPr>
          <a:xfrm>
            <a:off x="3713562" y="3154025"/>
            <a:ext cx="2749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475B03-9CC1-A39E-5FEC-40398209A9E2}"/>
              </a:ext>
            </a:extLst>
          </p:cNvPr>
          <p:cNvCxnSpPr>
            <a:cxnSpLocks/>
            <a:stCxn id="105" idx="3"/>
            <a:endCxn id="112" idx="1"/>
          </p:cNvCxnSpPr>
          <p:nvPr/>
        </p:nvCxnSpPr>
        <p:spPr>
          <a:xfrm flipV="1">
            <a:off x="1993857" y="3154025"/>
            <a:ext cx="873495" cy="1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E884C8-8BE2-7E5F-B23E-2440564E1899}"/>
              </a:ext>
            </a:extLst>
          </p:cNvPr>
          <p:cNvSpPr/>
          <p:nvPr/>
        </p:nvSpPr>
        <p:spPr>
          <a:xfrm>
            <a:off x="9843607" y="2607521"/>
            <a:ext cx="3208050" cy="1095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0CB8902-5EEF-3700-2DDE-FA768166901A}"/>
              </a:ext>
            </a:extLst>
          </p:cNvPr>
          <p:cNvSpPr txBox="1"/>
          <p:nvPr/>
        </p:nvSpPr>
        <p:spPr>
          <a:xfrm>
            <a:off x="11174188" y="336885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122" name="Google Shape;638;p35">
            <a:extLst>
              <a:ext uri="{FF2B5EF4-FFF2-40B4-BE49-F238E27FC236}">
                <a16:creationId xmlns:a16="http://schemas.microsoft.com/office/drawing/2014/main" id="{015A8725-EA84-3071-2CD9-AC388FDB920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62286" y="268983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637;p35">
            <a:extLst>
              <a:ext uri="{FF2B5EF4-FFF2-40B4-BE49-F238E27FC236}">
                <a16:creationId xmlns:a16="http://schemas.microsoft.com/office/drawing/2014/main" id="{7A8F2B85-EA6D-C9C2-D25D-49C6C6C2E2F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44434" y="2689818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60;p35">
            <a:extLst>
              <a:ext uri="{FF2B5EF4-FFF2-40B4-BE49-F238E27FC236}">
                <a16:creationId xmlns:a16="http://schemas.microsoft.com/office/drawing/2014/main" id="{A0F4C073-6CB6-7E6D-4AA3-CCE12FD6193A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33485" y="2685496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Picture 2">
            <a:extLst>
              <a:ext uri="{FF2B5EF4-FFF2-40B4-BE49-F238E27FC236}">
                <a16:creationId xmlns:a16="http://schemas.microsoft.com/office/drawing/2014/main" id="{1857E9F8-50F0-4941-997F-E87EED03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417" y="2677952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C3F68768-68BD-B254-EC4E-A636FFD27B99}"/>
              </a:ext>
            </a:extLst>
          </p:cNvPr>
          <p:cNvCxnSpPr>
            <a:stCxn id="71" idx="0"/>
            <a:endCxn id="120" idx="0"/>
          </p:cNvCxnSpPr>
          <p:nvPr/>
        </p:nvCxnSpPr>
        <p:spPr>
          <a:xfrm rot="16200000" flipH="1">
            <a:off x="9642082" y="801972"/>
            <a:ext cx="1138" cy="3609961"/>
          </a:xfrm>
          <a:prstGeom prst="bentConnector3">
            <a:avLst>
              <a:gd name="adj1" fmla="val -2869718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Graphic 1032">
            <a:extLst>
              <a:ext uri="{FF2B5EF4-FFF2-40B4-BE49-F238E27FC236}">
                <a16:creationId xmlns:a16="http://schemas.microsoft.com/office/drawing/2014/main" id="{056134C8-9F57-9436-F7BC-88467BDAAB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85396" y="4333620"/>
            <a:ext cx="911940" cy="91194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062A218-C4CE-B24F-51D7-A070FBEF57D7}"/>
              </a:ext>
            </a:extLst>
          </p:cNvPr>
          <p:cNvSpPr txBox="1"/>
          <p:nvPr/>
        </p:nvSpPr>
        <p:spPr>
          <a:xfrm>
            <a:off x="3404551" y="4213713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Gateway</a:t>
            </a:r>
          </a:p>
        </p:txBody>
      </p:sp>
      <p:sp>
        <p:nvSpPr>
          <p:cNvPr id="1035" name="Rounded Rectangle 1034">
            <a:extLst>
              <a:ext uri="{FF2B5EF4-FFF2-40B4-BE49-F238E27FC236}">
                <a16:creationId xmlns:a16="http://schemas.microsoft.com/office/drawing/2014/main" id="{B5011F9E-F341-3ABC-8F7B-EAEE6CE4B64A}"/>
              </a:ext>
            </a:extLst>
          </p:cNvPr>
          <p:cNvSpPr/>
          <p:nvPr/>
        </p:nvSpPr>
        <p:spPr>
          <a:xfrm>
            <a:off x="4046464" y="4571572"/>
            <a:ext cx="1495484" cy="436036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/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8BC7371B-250D-B6BC-048C-F0223FD8C43D}"/>
              </a:ext>
            </a:extLst>
          </p:cNvPr>
          <p:cNvCxnSpPr>
            <a:cxnSpLocks/>
            <a:stCxn id="1033" idx="3"/>
            <a:endCxn id="1035" idx="1"/>
          </p:cNvCxnSpPr>
          <p:nvPr/>
        </p:nvCxnSpPr>
        <p:spPr>
          <a:xfrm>
            <a:off x="3797336" y="4789590"/>
            <a:ext cx="2491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4CE54F55-EFE8-E809-B5A5-7366B545B6FA}"/>
              </a:ext>
            </a:extLst>
          </p:cNvPr>
          <p:cNvCxnSpPr>
            <a:cxnSpLocks/>
            <a:stCxn id="11" idx="3"/>
            <a:endCxn id="1033" idx="1"/>
          </p:cNvCxnSpPr>
          <p:nvPr/>
        </p:nvCxnSpPr>
        <p:spPr>
          <a:xfrm>
            <a:off x="1991902" y="4789590"/>
            <a:ext cx="893494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Elbow Connector 1041">
            <a:extLst>
              <a:ext uri="{FF2B5EF4-FFF2-40B4-BE49-F238E27FC236}">
                <a16:creationId xmlns:a16="http://schemas.microsoft.com/office/drawing/2014/main" id="{2E4F36A6-309D-BDC7-49E2-3977386E9C35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5704610" y="4773049"/>
            <a:ext cx="4130436" cy="86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Elbow Connector 1046">
            <a:extLst>
              <a:ext uri="{FF2B5EF4-FFF2-40B4-BE49-F238E27FC236}">
                <a16:creationId xmlns:a16="http://schemas.microsoft.com/office/drawing/2014/main" id="{586DC9C1-A512-F8C6-476B-53E88F875A69}"/>
              </a:ext>
            </a:extLst>
          </p:cNvPr>
          <p:cNvCxnSpPr>
            <a:stCxn id="87" idx="2"/>
            <a:endCxn id="72" idx="0"/>
          </p:cNvCxnSpPr>
          <p:nvPr/>
        </p:nvCxnSpPr>
        <p:spPr>
          <a:xfrm rot="16200000" flipH="1">
            <a:off x="9084004" y="2488394"/>
            <a:ext cx="1983012" cy="4421840"/>
          </a:xfrm>
          <a:prstGeom prst="bentConnector3">
            <a:avLst>
              <a:gd name="adj1" fmla="val 89524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71" grpId="0" animBg="1"/>
      <p:bldP spid="87" grpId="0"/>
      <p:bldP spid="96" grpId="0" animBg="1"/>
      <p:bldP spid="99" grpId="0"/>
      <p:bldP spid="106" grpId="0"/>
      <p:bldP spid="120" grpId="0" animBg="1"/>
      <p:bldP spid="121" grpId="0"/>
      <p:bldP spid="103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F533A7-2240-5B2D-ACDD-290EEBC218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F0BFCF-FD84-63BD-9B21-25798C3F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0984"/>
            <a:ext cx="12618720" cy="1188851"/>
          </a:xfrm>
        </p:spPr>
        <p:txBody>
          <a:bodyPr/>
          <a:lstStyle/>
          <a:p>
            <a:r>
              <a:rPr lang="en-US"/>
              <a:t>Azure AGIC - Multiple Ingress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893E2-D027-6CC3-2B84-230F12B0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3" y="2038298"/>
            <a:ext cx="6314090" cy="5322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6611A-7B0B-ECF4-82FA-0F0E03F3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150" y="2038298"/>
            <a:ext cx="6746009" cy="52874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96B4BC-71DA-2133-29F3-C4DE1CFA33CF}"/>
              </a:ext>
            </a:extLst>
          </p:cNvPr>
          <p:cNvSpPr/>
          <p:nvPr/>
        </p:nvSpPr>
        <p:spPr>
          <a:xfrm>
            <a:off x="4816365" y="1007867"/>
            <a:ext cx="4997669" cy="7033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Ingress Class Names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089E479-6DE7-D100-662C-7B327EC2B52B}"/>
              </a:ext>
            </a:extLst>
          </p:cNvPr>
          <p:cNvCxnSpPr>
            <a:stCxn id="7" idx="2"/>
          </p:cNvCxnSpPr>
          <p:nvPr/>
        </p:nvCxnSpPr>
        <p:spPr>
          <a:xfrm rot="10800000" flipV="1">
            <a:off x="3121573" y="1359536"/>
            <a:ext cx="1694793" cy="2224491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C1D8ABF-6881-D8B1-7880-C142AD5E68E1}"/>
              </a:ext>
            </a:extLst>
          </p:cNvPr>
          <p:cNvCxnSpPr>
            <a:stCxn id="7" idx="6"/>
          </p:cNvCxnSpPr>
          <p:nvPr/>
        </p:nvCxnSpPr>
        <p:spPr>
          <a:xfrm>
            <a:off x="9814034" y="1359537"/>
            <a:ext cx="2188780" cy="234010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9A5C846-B769-A282-79CA-A2BFCE11B7B7}"/>
              </a:ext>
            </a:extLst>
          </p:cNvPr>
          <p:cNvSpPr/>
          <p:nvPr/>
        </p:nvSpPr>
        <p:spPr>
          <a:xfrm>
            <a:off x="4340889" y="2512088"/>
            <a:ext cx="1899138" cy="482321"/>
          </a:xfrm>
          <a:prstGeom prst="ellipse">
            <a:avLst/>
          </a:prstGeom>
          <a:solidFill>
            <a:srgbClr val="389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NGINXIC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A29AB0-AABB-ACBD-5464-A7487CF82AB2}"/>
              </a:ext>
            </a:extLst>
          </p:cNvPr>
          <p:cNvSpPr/>
          <p:nvPr/>
        </p:nvSpPr>
        <p:spPr>
          <a:xfrm>
            <a:off x="12468889" y="2471782"/>
            <a:ext cx="1899138" cy="482321"/>
          </a:xfrm>
          <a:prstGeom prst="ellipse">
            <a:avLst/>
          </a:prstGeom>
          <a:solidFill>
            <a:srgbClr val="3899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AGIC</a:t>
            </a:r>
          </a:p>
        </p:txBody>
      </p:sp>
    </p:spTree>
    <p:extLst>
      <p:ext uri="{BB962C8B-B14F-4D97-AF65-F5344CB8AC3E}">
        <p14:creationId xmlns:p14="http://schemas.microsoft.com/office/powerpoint/2010/main" val="25926837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Install AGIC using Helm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78186" y="2179454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2715" y="6583662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26" y="6608466"/>
            <a:ext cx="1095426" cy="1056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D1655A4-9DBC-B94E-9967-FD80D7B18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6008" y="6420688"/>
            <a:ext cx="1218384" cy="126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60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08" y="-257091"/>
            <a:ext cx="12618720" cy="1188851"/>
          </a:xfrm>
        </p:spPr>
        <p:txBody>
          <a:bodyPr>
            <a:noAutofit/>
          </a:bodyPr>
          <a:lstStyle/>
          <a:p>
            <a:r>
              <a:rPr lang="en-US" sz="3600"/>
              <a:t>Azure Application Gateway Ingress Controller install using Helm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727" y="1995748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75959" y="196163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459" y="5515900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8550" y="830064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81014" y="873902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1014" y="3795883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601410" y="4622019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047545"/>
            <a:ext cx="3428098" cy="171833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4826" y="538745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25016" y="5375315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072431"/>
            <a:ext cx="1783753" cy="171833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6" y="5386198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stCxn id="68" idx="3"/>
            <a:endCxn id="72" idx="1"/>
          </p:cNvCxnSpPr>
          <p:nvPr/>
        </p:nvCxnSpPr>
        <p:spPr>
          <a:xfrm>
            <a:off x="9904496" y="5906714"/>
            <a:ext cx="1488694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98" y="5402474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ED0666C-8EBB-D541-AE6A-383AE30054DD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77164" y="5906714"/>
            <a:ext cx="4499234" cy="15539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905959" y="6286751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999860" y="4278776"/>
            <a:ext cx="808077" cy="1666172"/>
          </a:xfrm>
          <a:prstGeom prst="bentConnector3">
            <a:avLst>
              <a:gd name="adj1" fmla="val 2575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297886" y="5386198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3613811" y="539930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675116" y="4770229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3945739-29F1-A752-BD6F-C45EE01FCB5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10722" cy="113373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571C3F17-272E-96EB-D19B-B66681B805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803" y="1395768"/>
            <a:ext cx="826355" cy="86012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BA85B3C-21FA-E2D5-2DEB-64559338E531}"/>
              </a:ext>
            </a:extLst>
          </p:cNvPr>
          <p:cNvCxnSpPr>
            <a:endCxn id="68" idx="0"/>
          </p:cNvCxnSpPr>
          <p:nvPr/>
        </p:nvCxnSpPr>
        <p:spPr>
          <a:xfrm>
            <a:off x="768234" y="1769448"/>
            <a:ext cx="7422213" cy="3278097"/>
          </a:xfrm>
          <a:prstGeom prst="bentConnector2">
            <a:avLst/>
          </a:prstGeom>
          <a:ln w="38100">
            <a:solidFill>
              <a:srgbClr val="138C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7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2" grpId="0"/>
      <p:bldP spid="42" grpId="0" animBg="1"/>
      <p:bldP spid="47" grpId="0"/>
      <p:bldP spid="51" grpId="0" animBg="1"/>
      <p:bldP spid="53" grpId="0"/>
      <p:bldP spid="54" grpId="0" animBg="1"/>
      <p:bldP spid="56" grpId="0"/>
      <p:bldP spid="67" grpId="0"/>
      <p:bldP spid="68" grpId="0" animBg="1"/>
      <p:bldP spid="72" grpId="0" animBg="1"/>
      <p:bldP spid="74" grpId="0"/>
      <p:bldP spid="75" grpId="0"/>
      <p:bldP spid="90" grpId="0"/>
      <p:bldP spid="103" grpId="0" animBg="1"/>
      <p:bldP spid="104" grpId="0" animBg="1"/>
      <p:bldP spid="10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Shared Application Gateway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78186" y="2179454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2715" y="6583662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26" y="6608466"/>
            <a:ext cx="1095426" cy="1056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D1655A4-9DBC-B94E-9967-FD80D7B18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6008" y="6420688"/>
            <a:ext cx="1218384" cy="126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050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Shared Application Gateway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4114800"/>
            <a:ext cx="7086600" cy="28328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1713" y="413601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94453" y="410377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715" y="2917866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24886" y="3662997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3688422"/>
            <a:ext cx="7566131" cy="3463492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8585" y="3609993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329346" y="3681570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02593" y="5662162"/>
            <a:ext cx="2698060" cy="1103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476054" y="5690820"/>
            <a:ext cx="1620751" cy="1099947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11335" y="6458242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84982" y="6467429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00653" y="6213871"/>
            <a:ext cx="2375401" cy="269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511038" y="4355316"/>
            <a:ext cx="744595" cy="271051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835046" y="4244542"/>
            <a:ext cx="3218776" cy="105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13871"/>
            <a:ext cx="4468161" cy="27535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37136" y="428815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074728" y="49527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89416" y="4289613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3851" y="2105283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43922" y="293592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627811" y="2745221"/>
            <a:ext cx="304443" cy="85336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72571" y="1995829"/>
            <a:ext cx="2932039" cy="3342444"/>
          </a:xfrm>
          <a:prstGeom prst="roundRect">
            <a:avLst>
              <a:gd name="adj" fmla="val 7248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877797" y="4287316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05" y="4289005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637;p35">
            <a:extLst>
              <a:ext uri="{FF2B5EF4-FFF2-40B4-BE49-F238E27FC236}">
                <a16:creationId xmlns:a16="http://schemas.microsoft.com/office/drawing/2014/main" id="{9CD25DCD-B8B5-1FA3-48A1-6C42F1B9344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378" y="5775380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3AD64D0B-CECF-0784-9DD8-7C99846F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0" y="5790016"/>
            <a:ext cx="719701" cy="6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40C9FEB2-4DE5-26D8-E558-44D4ED73C1C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88432" y="578651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23BF88A2-AF2C-552F-6A08-84A3C299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212" y="5810501"/>
            <a:ext cx="738892" cy="7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Graphic 1032">
            <a:extLst>
              <a:ext uri="{FF2B5EF4-FFF2-40B4-BE49-F238E27FC236}">
                <a16:creationId xmlns:a16="http://schemas.microsoft.com/office/drawing/2014/main" id="{056134C8-9F57-9436-F7BC-88467BDAAB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36204" y="2850462"/>
            <a:ext cx="911940" cy="91194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062A218-C4CE-B24F-51D7-A070FBEF57D7}"/>
              </a:ext>
            </a:extLst>
          </p:cNvPr>
          <p:cNvSpPr txBox="1"/>
          <p:nvPr/>
        </p:nvSpPr>
        <p:spPr>
          <a:xfrm>
            <a:off x="2754002" y="3785155"/>
            <a:ext cx="12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1035" name="Rounded Rectangle 1034">
            <a:extLst>
              <a:ext uri="{FF2B5EF4-FFF2-40B4-BE49-F238E27FC236}">
                <a16:creationId xmlns:a16="http://schemas.microsoft.com/office/drawing/2014/main" id="{B5011F9E-F341-3ABC-8F7B-EAEE6CE4B64A}"/>
              </a:ext>
            </a:extLst>
          </p:cNvPr>
          <p:cNvSpPr/>
          <p:nvPr/>
        </p:nvSpPr>
        <p:spPr>
          <a:xfrm>
            <a:off x="4028635" y="3615477"/>
            <a:ext cx="1495484" cy="372441"/>
          </a:xfrm>
          <a:prstGeom prst="roundRect">
            <a:avLst/>
          </a:prstGeom>
          <a:solidFill>
            <a:srgbClr val="389954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/</a:t>
            </a:r>
          </a:p>
        </p:txBody>
      </p: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4CE54F55-EFE8-E809-B5A5-7366B545B6FA}"/>
              </a:ext>
            </a:extLst>
          </p:cNvPr>
          <p:cNvCxnSpPr>
            <a:cxnSpLocks/>
            <a:stCxn id="11" idx="3"/>
            <a:endCxn id="1033" idx="1"/>
          </p:cNvCxnSpPr>
          <p:nvPr/>
        </p:nvCxnSpPr>
        <p:spPr>
          <a:xfrm flipV="1">
            <a:off x="2019234" y="3306432"/>
            <a:ext cx="916970" cy="1769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Elbow Connector 1041">
            <a:extLst>
              <a:ext uri="{FF2B5EF4-FFF2-40B4-BE49-F238E27FC236}">
                <a16:creationId xmlns:a16="http://schemas.microsoft.com/office/drawing/2014/main" id="{2E4F36A6-309D-BDC7-49E2-3977386E9C35}"/>
              </a:ext>
            </a:extLst>
          </p:cNvPr>
          <p:cNvCxnSpPr>
            <a:cxnSpLocks/>
            <a:stCxn id="1035" idx="2"/>
            <a:endCxn id="3" idx="1"/>
          </p:cNvCxnSpPr>
          <p:nvPr/>
        </p:nvCxnSpPr>
        <p:spPr>
          <a:xfrm rot="16200000" flipH="1">
            <a:off x="6913146" y="1851148"/>
            <a:ext cx="785131" cy="505866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FF1DEB17-75FD-3BE6-947A-7262588E909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019" y="6699138"/>
            <a:ext cx="512494" cy="533435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9B50722-A174-8C2A-6CE6-CB6B9BFF336F}"/>
              </a:ext>
            </a:extLst>
          </p:cNvPr>
          <p:cNvCxnSpPr>
            <a:cxnSpLocks/>
            <a:stCxn id="14" idx="2"/>
            <a:endCxn id="74" idx="2"/>
          </p:cNvCxnSpPr>
          <p:nvPr/>
        </p:nvCxnSpPr>
        <p:spPr>
          <a:xfrm rot="5400000" flipH="1" flipV="1">
            <a:off x="3912557" y="3258282"/>
            <a:ext cx="404999" cy="7543583"/>
          </a:xfrm>
          <a:prstGeom prst="bentConnector3">
            <a:avLst>
              <a:gd name="adj1" fmla="val -56445"/>
            </a:avLst>
          </a:prstGeom>
          <a:ln w="25400">
            <a:solidFill>
              <a:srgbClr val="56AA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2787E4-D249-0B01-1EEF-12FE95AE68D4}"/>
              </a:ext>
            </a:extLst>
          </p:cNvPr>
          <p:cNvSpPr/>
          <p:nvPr/>
        </p:nvSpPr>
        <p:spPr>
          <a:xfrm>
            <a:off x="4280286" y="2268230"/>
            <a:ext cx="2531617" cy="352791"/>
          </a:xfrm>
          <a:prstGeom prst="roundRect">
            <a:avLst/>
          </a:prstGeom>
          <a:solidFill>
            <a:srgbClr val="0070C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myaciapp1.kubeoncloud.com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141F9CD-CEA8-ED24-4FF4-AD21AA5D4D80}"/>
              </a:ext>
            </a:extLst>
          </p:cNvPr>
          <p:cNvSpPr/>
          <p:nvPr/>
        </p:nvSpPr>
        <p:spPr>
          <a:xfrm>
            <a:off x="4289175" y="2767012"/>
            <a:ext cx="2531617" cy="352791"/>
          </a:xfrm>
          <a:prstGeom prst="roundRect">
            <a:avLst/>
          </a:prstGeom>
          <a:solidFill>
            <a:srgbClr val="7030A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myaciapp2.kubeoncloud.com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3295CE9-380B-0345-E277-99254898DD56}"/>
              </a:ext>
            </a:extLst>
          </p:cNvPr>
          <p:cNvSpPr/>
          <p:nvPr/>
        </p:nvSpPr>
        <p:spPr>
          <a:xfrm>
            <a:off x="8393664" y="1060629"/>
            <a:ext cx="1441382" cy="118697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1909E69-1DA9-2A64-59AF-A0F2A7F7F94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693287" y="1158642"/>
            <a:ext cx="814732" cy="81473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42F8F9D-01F4-C3D0-1F8E-35018C8A7000}"/>
              </a:ext>
            </a:extLst>
          </p:cNvPr>
          <p:cNvSpPr txBox="1"/>
          <p:nvPr/>
        </p:nvSpPr>
        <p:spPr>
          <a:xfrm>
            <a:off x="8556081" y="1910216"/>
            <a:ext cx="119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myaciapp1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853BEAE-B26E-D42A-521D-D65BEB8E88EE}"/>
              </a:ext>
            </a:extLst>
          </p:cNvPr>
          <p:cNvCxnSpPr>
            <a:stCxn id="39" idx="3"/>
            <a:endCxn id="58" idx="1"/>
          </p:cNvCxnSpPr>
          <p:nvPr/>
        </p:nvCxnSpPr>
        <p:spPr>
          <a:xfrm flipV="1">
            <a:off x="6811903" y="1654114"/>
            <a:ext cx="1581761" cy="79051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7096B34-C095-0F6B-15F8-99E747B859C0}"/>
              </a:ext>
            </a:extLst>
          </p:cNvPr>
          <p:cNvSpPr/>
          <p:nvPr/>
        </p:nvSpPr>
        <p:spPr>
          <a:xfrm>
            <a:off x="10154301" y="2241301"/>
            <a:ext cx="1441382" cy="118697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B07A140-B6DD-6858-A343-EF9C15F372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453924" y="2339314"/>
            <a:ext cx="814732" cy="81473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55304D-B450-27F9-18F9-2A1386413905}"/>
              </a:ext>
            </a:extLst>
          </p:cNvPr>
          <p:cNvSpPr txBox="1"/>
          <p:nvPr/>
        </p:nvSpPr>
        <p:spPr>
          <a:xfrm>
            <a:off x="10316718" y="3090888"/>
            <a:ext cx="119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myaciapp2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867C595-8661-1800-BA0B-A973DAA36899}"/>
              </a:ext>
            </a:extLst>
          </p:cNvPr>
          <p:cNvCxnSpPr>
            <a:stCxn id="43" idx="3"/>
            <a:endCxn id="63" idx="1"/>
          </p:cNvCxnSpPr>
          <p:nvPr/>
        </p:nvCxnSpPr>
        <p:spPr>
          <a:xfrm flipV="1">
            <a:off x="6820792" y="2834786"/>
            <a:ext cx="3333509" cy="10862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503919-01F7-D18D-6DF4-0F9382A71A6D}"/>
              </a:ext>
            </a:extLst>
          </p:cNvPr>
          <p:cNvCxnSpPr>
            <a:cxnSpLocks/>
            <a:stCxn id="1033" idx="0"/>
            <a:endCxn id="39" idx="1"/>
          </p:cNvCxnSpPr>
          <p:nvPr/>
        </p:nvCxnSpPr>
        <p:spPr>
          <a:xfrm rot="5400000" flipH="1" flipV="1">
            <a:off x="3633312" y="2203488"/>
            <a:ext cx="405836" cy="888112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B990028-12B6-4A68-59DD-2E5BF4C96CDD}"/>
              </a:ext>
            </a:extLst>
          </p:cNvPr>
          <p:cNvCxnSpPr>
            <a:stCxn id="1033" idx="3"/>
            <a:endCxn id="43" idx="1"/>
          </p:cNvCxnSpPr>
          <p:nvPr/>
        </p:nvCxnSpPr>
        <p:spPr>
          <a:xfrm flipV="1">
            <a:off x="3848144" y="2943408"/>
            <a:ext cx="441031" cy="36302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3771C3A2-44C7-56FA-BFC0-F9B5D087EEB5}"/>
              </a:ext>
            </a:extLst>
          </p:cNvPr>
          <p:cNvCxnSpPr>
            <a:stCxn id="1033" idx="2"/>
            <a:endCxn id="1035" idx="1"/>
          </p:cNvCxnSpPr>
          <p:nvPr/>
        </p:nvCxnSpPr>
        <p:spPr>
          <a:xfrm rot="16200000" flipH="1">
            <a:off x="3690756" y="3463819"/>
            <a:ext cx="39296" cy="6364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09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1035" grpId="0" animBg="1"/>
      <p:bldP spid="39" grpId="0" animBg="1"/>
      <p:bldP spid="43" grpId="0" animBg="1"/>
      <p:bldP spid="58" grpId="0" animBg="1"/>
      <p:bldP spid="60" grpId="0"/>
      <p:bldP spid="63" grpId="0" animBg="1"/>
      <p:bldP spid="6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Watch Namespaces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78186" y="2179454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2715" y="6583662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26" y="6608466"/>
            <a:ext cx="1095426" cy="10566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D1655A4-9DBC-B94E-9967-FD80D7B18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6008" y="6420688"/>
            <a:ext cx="1218384" cy="126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54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Azure AGIC - Watch Namespaces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87894"/>
            <a:ext cx="2721475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6274" y="5695783"/>
            <a:ext cx="773581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83281" y="5714828"/>
            <a:ext cx="773581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547043" y="5612780"/>
            <a:ext cx="1554153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760" y="5682453"/>
            <a:ext cx="788428" cy="76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660875" y="6446243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612852" y="6456312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7873" y="6176888"/>
            <a:ext cx="2349170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54" y="5675550"/>
            <a:ext cx="825368" cy="79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100434" y="6281435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300930" y="6248397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97010" y="2377460"/>
            <a:ext cx="3405287" cy="1028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76888"/>
            <a:ext cx="4541966" cy="3123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91148" y="2471755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45121" y="2461260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71228" y="309206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47631" y="2471755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5524076" y="2891713"/>
            <a:ext cx="3872934" cy="71738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CF15B7C-FE97-BC3B-BAD7-974105C4BF7C}"/>
              </a:ext>
            </a:extLst>
          </p:cNvPr>
          <p:cNvSpPr/>
          <p:nvPr/>
        </p:nvSpPr>
        <p:spPr>
          <a:xfrm>
            <a:off x="4162534" y="3405966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0FCD0E-AC8E-2124-3529-ECAD6BC98649}"/>
              </a:ext>
            </a:extLst>
          </p:cNvPr>
          <p:cNvSpPr/>
          <p:nvPr/>
        </p:nvSpPr>
        <p:spPr>
          <a:xfrm>
            <a:off x="9444987" y="4241737"/>
            <a:ext cx="3405287" cy="10285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B12FDEA3-8612-7B8C-A8ED-DA8747EDD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39125" y="433603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8;p35">
            <a:extLst>
              <a:ext uri="{FF2B5EF4-FFF2-40B4-BE49-F238E27FC236}">
                <a16:creationId xmlns:a16="http://schemas.microsoft.com/office/drawing/2014/main" id="{7D9581A7-6DBF-BB3F-D5A4-80F0D7196AB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93098" y="432553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FF15E5-EE40-A965-3F62-8AF0967E27EE}"/>
              </a:ext>
            </a:extLst>
          </p:cNvPr>
          <p:cNvSpPr txBox="1"/>
          <p:nvPr/>
        </p:nvSpPr>
        <p:spPr>
          <a:xfrm>
            <a:off x="10961293" y="497877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App2</a:t>
            </a:r>
          </a:p>
        </p:txBody>
      </p:sp>
      <p:pic>
        <p:nvPicPr>
          <p:cNvPr id="19" name="Google Shape;660;p35">
            <a:extLst>
              <a:ext uri="{FF2B5EF4-FFF2-40B4-BE49-F238E27FC236}">
                <a16:creationId xmlns:a16="http://schemas.microsoft.com/office/drawing/2014/main" id="{6A61FCEA-8329-D170-8177-DA13C6B64CB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226933" y="4337204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50785" y="4007057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/app2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E7004FF-1A48-65A9-C079-FF1A9526C7F6}"/>
              </a:ext>
            </a:extLst>
          </p:cNvPr>
          <p:cNvCxnSpPr>
            <a:cxnSpLocks/>
            <a:stCxn id="43" idx="3"/>
            <a:endCxn id="14" idx="1"/>
          </p:cNvCxnSpPr>
          <p:nvPr/>
        </p:nvCxnSpPr>
        <p:spPr>
          <a:xfrm>
            <a:off x="5512327" y="4210187"/>
            <a:ext cx="3932660" cy="5458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624A397-6B56-2467-A53F-A03C8A5C7C3C}"/>
              </a:ext>
            </a:extLst>
          </p:cNvPr>
          <p:cNvCxnSpPr>
            <a:stCxn id="60" idx="3"/>
            <a:endCxn id="31" idx="1"/>
          </p:cNvCxnSpPr>
          <p:nvPr/>
        </p:nvCxnSpPr>
        <p:spPr>
          <a:xfrm flipV="1">
            <a:off x="3764778" y="3609096"/>
            <a:ext cx="397756" cy="582599"/>
          </a:xfrm>
          <a:prstGeom prst="bentConnector3">
            <a:avLst>
              <a:gd name="adj1" fmla="val 335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386007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AB9EEC4-F930-4A2B-6C08-3B2CF0B78799}"/>
              </a:ext>
            </a:extLst>
          </p:cNvPr>
          <p:cNvSpPr/>
          <p:nvPr/>
        </p:nvSpPr>
        <p:spPr>
          <a:xfrm>
            <a:off x="8744393" y="1999594"/>
            <a:ext cx="4287368" cy="1515377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C780B21-AE72-BAFF-4CD2-382C06E9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306" y="4325551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D23295D-0144-BFE0-CBF8-50EB674F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393" y="2482320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E66BF0-1B6D-F04C-9678-21CA0909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32" y="2039511"/>
            <a:ext cx="495894" cy="4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850B8BE-6BA4-8E10-FA4B-E6D435EF3378}"/>
              </a:ext>
            </a:extLst>
          </p:cNvPr>
          <p:cNvSpPr txBox="1"/>
          <p:nvPr/>
        </p:nvSpPr>
        <p:spPr>
          <a:xfrm>
            <a:off x="9204351" y="1990469"/>
            <a:ext cx="1862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Namespace: Staging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8B86FD-3ECE-CA6A-F32F-34C0CF96F5C4}"/>
              </a:ext>
            </a:extLst>
          </p:cNvPr>
          <p:cNvSpPr/>
          <p:nvPr/>
        </p:nvSpPr>
        <p:spPr>
          <a:xfrm>
            <a:off x="8763546" y="3837567"/>
            <a:ext cx="4287368" cy="1515377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41CD11B9-F63A-41B6-6617-5787527C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85" y="3877484"/>
            <a:ext cx="495894" cy="4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CAA59CD-69FA-8710-AC10-6B1B18649065}"/>
              </a:ext>
            </a:extLst>
          </p:cNvPr>
          <p:cNvSpPr txBox="1"/>
          <p:nvPr/>
        </p:nvSpPr>
        <p:spPr>
          <a:xfrm>
            <a:off x="9223504" y="3828442"/>
            <a:ext cx="2173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Namespace: Production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3233F76-DECE-EA88-A41F-74F98B38E901}"/>
              </a:ext>
            </a:extLst>
          </p:cNvPr>
          <p:cNvSpPr/>
          <p:nvPr/>
        </p:nvSpPr>
        <p:spPr>
          <a:xfrm>
            <a:off x="9356704" y="957590"/>
            <a:ext cx="4380284" cy="32058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 All Namespaces</a:t>
            </a:r>
          </a:p>
        </p:txBody>
      </p:sp>
    </p:spTree>
    <p:extLst>
      <p:ext uri="{BB962C8B-B14F-4D97-AF65-F5344CB8AC3E}">
        <p14:creationId xmlns:p14="http://schemas.microsoft.com/office/powerpoint/2010/main" val="59628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23" grpId="0"/>
      <p:bldP spid="36" grpId="0"/>
      <p:bldP spid="31" grpId="0" animBg="1"/>
      <p:bldP spid="14" grpId="0" animBg="1"/>
      <p:bldP spid="18" grpId="0"/>
      <p:bldP spid="43" grpId="0" animBg="1"/>
      <p:bldP spid="88" grpId="0" animBg="1"/>
      <p:bldP spid="58" grpId="0"/>
      <p:bldP spid="59" grpId="0" animBg="1"/>
      <p:bldP spid="6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Azure AGIC - Watch Namespaces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87894"/>
            <a:ext cx="2721475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6274" y="5695783"/>
            <a:ext cx="773581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83281" y="5714828"/>
            <a:ext cx="773581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547043" y="5612780"/>
            <a:ext cx="1554153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760" y="5682453"/>
            <a:ext cx="788428" cy="76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660875" y="6446243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612852" y="6456312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7873" y="6176888"/>
            <a:ext cx="2349170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54" y="5675550"/>
            <a:ext cx="825368" cy="79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100434" y="6281435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300930" y="6248397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97010" y="2377460"/>
            <a:ext cx="3405287" cy="1028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76888"/>
            <a:ext cx="4541966" cy="3123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91148" y="2471755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45121" y="2461260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71228" y="309206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47631" y="2471755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0FCD0E-AC8E-2124-3529-ECAD6BC98649}"/>
              </a:ext>
            </a:extLst>
          </p:cNvPr>
          <p:cNvSpPr/>
          <p:nvPr/>
        </p:nvSpPr>
        <p:spPr>
          <a:xfrm>
            <a:off x="9444987" y="4241737"/>
            <a:ext cx="3405287" cy="10285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B12FDEA3-8612-7B8C-A8ED-DA8747EDD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39125" y="433603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8;p35">
            <a:extLst>
              <a:ext uri="{FF2B5EF4-FFF2-40B4-BE49-F238E27FC236}">
                <a16:creationId xmlns:a16="http://schemas.microsoft.com/office/drawing/2014/main" id="{7D9581A7-6DBF-BB3F-D5A4-80F0D7196AB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93098" y="432553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FF15E5-EE40-A965-3F62-8AF0967E27EE}"/>
              </a:ext>
            </a:extLst>
          </p:cNvPr>
          <p:cNvSpPr txBox="1"/>
          <p:nvPr/>
        </p:nvSpPr>
        <p:spPr>
          <a:xfrm>
            <a:off x="10961293" y="497877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App2</a:t>
            </a:r>
          </a:p>
        </p:txBody>
      </p:sp>
      <p:pic>
        <p:nvPicPr>
          <p:cNvPr id="19" name="Google Shape;660;p35">
            <a:extLst>
              <a:ext uri="{FF2B5EF4-FFF2-40B4-BE49-F238E27FC236}">
                <a16:creationId xmlns:a16="http://schemas.microsoft.com/office/drawing/2014/main" id="{6A61FCEA-8329-D170-8177-DA13C6B64CB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226933" y="4337204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50785" y="4007057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/app2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E7004FF-1A48-65A9-C079-FF1A9526C7F6}"/>
              </a:ext>
            </a:extLst>
          </p:cNvPr>
          <p:cNvCxnSpPr>
            <a:cxnSpLocks/>
            <a:stCxn id="43" idx="3"/>
            <a:endCxn id="14" idx="1"/>
          </p:cNvCxnSpPr>
          <p:nvPr/>
        </p:nvCxnSpPr>
        <p:spPr>
          <a:xfrm>
            <a:off x="5512327" y="4210187"/>
            <a:ext cx="3932660" cy="5458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386007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AB9EEC4-F930-4A2B-6C08-3B2CF0B78799}"/>
              </a:ext>
            </a:extLst>
          </p:cNvPr>
          <p:cNvSpPr/>
          <p:nvPr/>
        </p:nvSpPr>
        <p:spPr>
          <a:xfrm>
            <a:off x="8744393" y="1999594"/>
            <a:ext cx="4287368" cy="1515377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C780B21-AE72-BAFF-4CD2-382C06E9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306" y="4325551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D23295D-0144-BFE0-CBF8-50EB674F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393" y="2482320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E66BF0-1B6D-F04C-9678-21CA0909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32" y="2039511"/>
            <a:ext cx="495894" cy="4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850B8BE-6BA4-8E10-FA4B-E6D435EF3378}"/>
              </a:ext>
            </a:extLst>
          </p:cNvPr>
          <p:cNvSpPr txBox="1"/>
          <p:nvPr/>
        </p:nvSpPr>
        <p:spPr>
          <a:xfrm>
            <a:off x="9204351" y="1990469"/>
            <a:ext cx="1862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Namespace: Staging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8B86FD-3ECE-CA6A-F32F-34C0CF96F5C4}"/>
              </a:ext>
            </a:extLst>
          </p:cNvPr>
          <p:cNvSpPr/>
          <p:nvPr/>
        </p:nvSpPr>
        <p:spPr>
          <a:xfrm>
            <a:off x="8763546" y="3837567"/>
            <a:ext cx="4287368" cy="1515377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41CD11B9-F63A-41B6-6617-5787527C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85" y="3877484"/>
            <a:ext cx="495894" cy="4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CAA59CD-69FA-8710-AC10-6B1B18649065}"/>
              </a:ext>
            </a:extLst>
          </p:cNvPr>
          <p:cNvSpPr txBox="1"/>
          <p:nvPr/>
        </p:nvSpPr>
        <p:spPr>
          <a:xfrm>
            <a:off x="9223504" y="3828442"/>
            <a:ext cx="2173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Namespace: Production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D1FAB6-4B3E-C1CE-2FDC-0C4ABDECFAA9}"/>
              </a:ext>
            </a:extLst>
          </p:cNvPr>
          <p:cNvSpPr/>
          <p:nvPr/>
        </p:nvSpPr>
        <p:spPr>
          <a:xfrm>
            <a:off x="9356704" y="957590"/>
            <a:ext cx="4380284" cy="3205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 Prod Namespace</a:t>
            </a:r>
          </a:p>
        </p:txBody>
      </p:sp>
    </p:spTree>
    <p:extLst>
      <p:ext uri="{BB962C8B-B14F-4D97-AF65-F5344CB8AC3E}">
        <p14:creationId xmlns:p14="http://schemas.microsoft.com/office/powerpoint/2010/main" val="132344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Distinct Cookie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608968"/>
            <a:ext cx="3428098" cy="11569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008" y="5673134"/>
            <a:ext cx="773581" cy="80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198" y="5660993"/>
            <a:ext cx="773581" cy="80496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608968"/>
            <a:ext cx="1783753" cy="1181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161" y="5716073"/>
            <a:ext cx="820417" cy="79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44770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904496" y="6187425"/>
            <a:ext cx="1488694" cy="1244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981" y="5688152"/>
            <a:ext cx="858856" cy="8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63434" y="5668830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3185227" y="6242525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601200" y="3703823"/>
            <a:ext cx="3540254" cy="16850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87425"/>
            <a:ext cx="4541966" cy="301796"/>
          </a:xfrm>
          <a:prstGeom prst="bentConnector3">
            <a:avLst>
              <a:gd name="adj1" fmla="val 2524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92089" y="4119608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776599" y="5038058"/>
            <a:ext cx="12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Echo Server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64935" y="4118466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29" idx="1"/>
          </p:cNvCxnSpPr>
          <p:nvPr/>
        </p:nvCxnSpPr>
        <p:spPr>
          <a:xfrm flipV="1">
            <a:off x="5354414" y="4153734"/>
            <a:ext cx="4304949" cy="56453"/>
          </a:xfrm>
          <a:prstGeom prst="bentConnector3">
            <a:avLst>
              <a:gd name="adj1" fmla="val 902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7FF3E8-91E1-E896-E099-0AA4813FDDCA}"/>
              </a:ext>
            </a:extLst>
          </p:cNvPr>
          <p:cNvSpPr/>
          <p:nvPr/>
        </p:nvSpPr>
        <p:spPr>
          <a:xfrm>
            <a:off x="6316346" y="3055724"/>
            <a:ext cx="6686034" cy="4276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7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17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/cookie-based-affinity-distinct-name: "true"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D0C3-E413-53E7-5425-8F5A3B82A1BB}"/>
              </a:ext>
            </a:extLst>
          </p:cNvPr>
          <p:cNvSpPr txBox="1"/>
          <p:nvPr/>
        </p:nvSpPr>
        <p:spPr>
          <a:xfrm>
            <a:off x="6277150" y="3831609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C00000"/>
                </a:solidFill>
              </a:rPr>
              <a:t>Requests will be persisted to 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EBA70C3-C47C-C9B4-5617-EEAC3DFEED85}"/>
              </a:ext>
            </a:extLst>
          </p:cNvPr>
          <p:cNvSpPr/>
          <p:nvPr/>
        </p:nvSpPr>
        <p:spPr>
          <a:xfrm>
            <a:off x="6339582" y="2569659"/>
            <a:ext cx="6686034" cy="4276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20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/cookie-based-affinity: "true"</a:t>
            </a:r>
          </a:p>
        </p:txBody>
      </p:sp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B1689F41-F317-361F-7380-888E5289231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59363" y="3797603"/>
            <a:ext cx="765005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32A35C51-A642-0F63-62D5-DD16B7EAFFB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04904" y="4615972"/>
            <a:ext cx="765005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F25C46C-8A78-4F52-3ACB-E32045F0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769" y="4108756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72AA84-D259-A568-DD9E-58A679E85B20}"/>
              </a:ext>
            </a:extLst>
          </p:cNvPr>
          <p:cNvSpPr/>
          <p:nvPr/>
        </p:nvSpPr>
        <p:spPr>
          <a:xfrm>
            <a:off x="12280769" y="7162675"/>
            <a:ext cx="2268631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Demo-07-02</a:t>
            </a:r>
          </a:p>
        </p:txBody>
      </p:sp>
    </p:spTree>
    <p:extLst>
      <p:ext uri="{BB962C8B-B14F-4D97-AF65-F5344CB8AC3E}">
        <p14:creationId xmlns:p14="http://schemas.microsoft.com/office/powerpoint/2010/main" val="22254607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CAB66E-AE12-7DB9-276E-07D490E6FA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B54533-F6E5-9290-A795-23D33876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AGIC - Watch Namespaces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1CC81-E05E-205E-4061-98FC1509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03" y="1851102"/>
            <a:ext cx="14143794" cy="45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6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B89B60-586C-010C-E31E-E2A6152ADB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0EC3E7-73FD-2D11-FC68-1D3350CA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60" y="3356150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478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Override Frontend 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774295" y="3703822"/>
            <a:ext cx="3428098" cy="1083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721377" y="381854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008760" y="447263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503174" y="3819714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5354414" y="4210187"/>
            <a:ext cx="4419881" cy="352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370339" y="2726642"/>
            <a:ext cx="6686034" cy="4276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20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/override-frontend-port: "8080"</a:t>
            </a:r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8747" y="3809594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7BCEC7-CE95-E350-C823-8232607D4179}"/>
              </a:ext>
            </a:extLst>
          </p:cNvPr>
          <p:cNvSpPr txBox="1"/>
          <p:nvPr/>
        </p:nvSpPr>
        <p:spPr>
          <a:xfrm>
            <a:off x="0" y="1882483"/>
            <a:ext cx="226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http://PUBLIC-IP:8080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903A3EF-AAA2-3F65-7168-FED0DB2C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554" y="3819882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9E2EEEF-67C8-5A44-ED46-4E2567F74C99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Demo-08</a:t>
            </a:r>
          </a:p>
        </p:txBody>
      </p:sp>
    </p:spTree>
    <p:extLst>
      <p:ext uri="{BB962C8B-B14F-4D97-AF65-F5344CB8AC3E}">
        <p14:creationId xmlns:p14="http://schemas.microsoft.com/office/powerpoint/2010/main" val="341719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Rewrite Rule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595945" y="3703822"/>
            <a:ext cx="3545509" cy="1125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16542" y="3836118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663728" y="4508932"/>
            <a:ext cx="12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Echo Server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512911" y="3839319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302059" y="3600666"/>
            <a:ext cx="4389633" cy="597731"/>
          </a:xfrm>
          <a:prstGeom prst="bentConnector3">
            <a:avLst>
              <a:gd name="adj1" fmla="val 260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38581" y="3397536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341586" y="2631365"/>
            <a:ext cx="6686034" cy="6073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20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/rewrite-rule-set: my-headers-rewrite-ruleset</a:t>
            </a:r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1692" y="3829172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05109C9-65C9-7786-3840-DB143CF1D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205" y="3836118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D4EC126-5AE7-527A-B1F0-CFBC4F752B15}"/>
              </a:ext>
            </a:extLst>
          </p:cNvPr>
          <p:cNvCxnSpPr>
            <a:stCxn id="60" idx="3"/>
            <a:endCxn id="43" idx="1"/>
          </p:cNvCxnSpPr>
          <p:nvPr/>
        </p:nvCxnSpPr>
        <p:spPr>
          <a:xfrm flipV="1">
            <a:off x="3764778" y="3600666"/>
            <a:ext cx="473803" cy="591029"/>
          </a:xfrm>
          <a:prstGeom prst="bentConnector3">
            <a:avLst>
              <a:gd name="adj1" fmla="val 300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C6D8235-A97F-158B-27FA-F950750BEA6C}"/>
              </a:ext>
            </a:extLst>
          </p:cNvPr>
          <p:cNvSpPr/>
          <p:nvPr/>
        </p:nvSpPr>
        <p:spPr>
          <a:xfrm>
            <a:off x="4064292" y="4182696"/>
            <a:ext cx="1350011" cy="8442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Rewrite 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A6D295-F440-5335-366E-A26B7CF44B1A}"/>
              </a:ext>
            </a:extLst>
          </p:cNvPr>
          <p:cNvSpPr txBox="1"/>
          <p:nvPr/>
        </p:nvSpPr>
        <p:spPr>
          <a:xfrm>
            <a:off x="6753759" y="3919488"/>
            <a:ext cx="2408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Rewritten data sent to Pod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9EAA14-8D7B-1972-C49D-AEE72736C802}"/>
              </a:ext>
            </a:extLst>
          </p:cNvPr>
          <p:cNvSpPr txBox="1"/>
          <p:nvPr/>
        </p:nvSpPr>
        <p:spPr>
          <a:xfrm>
            <a:off x="6732109" y="4183667"/>
            <a:ext cx="300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Header Name: </a:t>
            </a:r>
            <a:r>
              <a:rPr lang="en-US" sz="1600" err="1">
                <a:solidFill>
                  <a:srgbClr val="C00000"/>
                </a:solidFill>
              </a:rPr>
              <a:t>mydomain</a:t>
            </a:r>
            <a:endParaRPr lang="en-US" sz="1600">
              <a:solidFill>
                <a:srgbClr val="C00000"/>
              </a:solidFill>
            </a:endParaRPr>
          </a:p>
          <a:p>
            <a:r>
              <a:rPr lang="en-US" sz="1600">
                <a:solidFill>
                  <a:srgbClr val="C00000"/>
                </a:solidFill>
              </a:rPr>
              <a:t>Header Value: </a:t>
            </a:r>
            <a:r>
              <a:rPr lang="en-US" sz="1600" err="1">
                <a:solidFill>
                  <a:srgbClr val="C00000"/>
                </a:solidFill>
              </a:rPr>
              <a:t>stacksimplify.com</a:t>
            </a:r>
            <a:endParaRPr lang="en-US" sz="1600">
              <a:solidFill>
                <a:srgbClr val="C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C0AE3C-B23F-15B3-069A-E4D9C9B6A61A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Demo-09</a:t>
            </a:r>
          </a:p>
        </p:txBody>
      </p:sp>
    </p:spTree>
    <p:extLst>
      <p:ext uri="{BB962C8B-B14F-4D97-AF65-F5344CB8AC3E}">
        <p14:creationId xmlns:p14="http://schemas.microsoft.com/office/powerpoint/2010/main" val="420335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807233-3958-5200-26DE-BA04572371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92E80-2905-946D-558A-5C883549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0923"/>
            <a:ext cx="12618720" cy="1188851"/>
          </a:xfrm>
        </p:spPr>
        <p:txBody>
          <a:bodyPr/>
          <a:lstStyle/>
          <a:p>
            <a:r>
              <a:rPr lang="en-US"/>
              <a:t>Health Probes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1E6265-4BB4-C152-0F83-C61D33376DDD}"/>
              </a:ext>
            </a:extLst>
          </p:cNvPr>
          <p:cNvSpPr/>
          <p:nvPr/>
        </p:nvSpPr>
        <p:spPr>
          <a:xfrm>
            <a:off x="272143" y="1153885"/>
            <a:ext cx="7641771" cy="6400800"/>
          </a:xfrm>
          <a:prstGeom prst="roundRect">
            <a:avLst>
              <a:gd name="adj" fmla="val 4590"/>
            </a:avLst>
          </a:prstGeom>
          <a:noFill/>
          <a:ln w="508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4B520D-4B25-5A85-774F-E9ABF53408AC}"/>
              </a:ext>
            </a:extLst>
          </p:cNvPr>
          <p:cNvSpPr/>
          <p:nvPr/>
        </p:nvSpPr>
        <p:spPr>
          <a:xfrm>
            <a:off x="685800" y="1621971"/>
            <a:ext cx="5344886" cy="1132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AGIC Health Probe Annotations </a:t>
            </a:r>
            <a:r>
              <a:rPr lang="en-US" sz="2600"/>
              <a:t>defined in Ingress Resource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DE1677-C83D-D351-3A45-25F499B580D5}"/>
              </a:ext>
            </a:extLst>
          </p:cNvPr>
          <p:cNvSpPr/>
          <p:nvPr/>
        </p:nvSpPr>
        <p:spPr>
          <a:xfrm>
            <a:off x="685800" y="3124200"/>
            <a:ext cx="5344886" cy="11321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Readiness Probe </a:t>
            </a:r>
            <a:r>
              <a:rPr lang="en-US" sz="2600"/>
              <a:t>defined in Kubernetes Workloads (Pod, Deployment, StatefulSet)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6D1BDB-D02D-5C30-264C-6BECCD792BBB}"/>
              </a:ext>
            </a:extLst>
          </p:cNvPr>
          <p:cNvSpPr/>
          <p:nvPr/>
        </p:nvSpPr>
        <p:spPr>
          <a:xfrm>
            <a:off x="685800" y="4626429"/>
            <a:ext cx="5344886" cy="11321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Liveness Probe </a:t>
            </a:r>
            <a:r>
              <a:rPr lang="en-US" sz="2600"/>
              <a:t>defined in Kubernetes Workloads (Pod, Deployment, StatefulSet)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5511D3-30CE-DC48-97DC-378DBE6D13F8}"/>
              </a:ext>
            </a:extLst>
          </p:cNvPr>
          <p:cNvSpPr/>
          <p:nvPr/>
        </p:nvSpPr>
        <p:spPr>
          <a:xfrm>
            <a:off x="696686" y="6085115"/>
            <a:ext cx="5344886" cy="1132114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AGIC defined fallback Health Probe </a:t>
            </a:r>
          </a:p>
          <a:p>
            <a:pPr algn="ctr"/>
            <a:r>
              <a:rPr lang="en-US" sz="2600"/>
              <a:t>(</a:t>
            </a:r>
            <a:r>
              <a:rPr lang="en-US" sz="2600">
                <a:solidFill>
                  <a:srgbClr val="FFFF00"/>
                </a:solidFill>
              </a:rPr>
              <a:t>default HTTP probe, </a:t>
            </a:r>
          </a:p>
          <a:p>
            <a:pPr algn="ctr"/>
            <a:r>
              <a:rPr lang="en-US" sz="2600">
                <a:solidFill>
                  <a:srgbClr val="FFFF00"/>
                </a:solidFill>
              </a:rPr>
              <a:t>HTTP Path Probes</a:t>
            </a:r>
            <a:r>
              <a:rPr lang="en-US" sz="2600"/>
              <a:t>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218DA32-CD5C-6514-7136-5A12A7DEDC9B}"/>
              </a:ext>
            </a:extLst>
          </p:cNvPr>
          <p:cNvSpPr/>
          <p:nvPr/>
        </p:nvSpPr>
        <p:spPr>
          <a:xfrm>
            <a:off x="6153431" y="1716564"/>
            <a:ext cx="925286" cy="55952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Y</a:t>
            </a:r>
          </a:p>
          <a:p>
            <a:pPr algn="ctr"/>
            <a:endParaRPr lang="en-US"/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D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ADEEB6-3728-92FF-8205-8F8426D2179D}"/>
              </a:ext>
            </a:extLst>
          </p:cNvPr>
          <p:cNvSpPr/>
          <p:nvPr/>
        </p:nvSpPr>
        <p:spPr>
          <a:xfrm>
            <a:off x="8294914" y="1611085"/>
            <a:ext cx="6106886" cy="11212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Health probes can determine if the configured </a:t>
            </a:r>
            <a:r>
              <a:rPr lang="en-US">
                <a:solidFill>
                  <a:srgbClr val="FFFF00"/>
                </a:solidFill>
              </a:rPr>
              <a:t>backend target </a:t>
            </a:r>
            <a:r>
              <a:rPr lang="en-US"/>
              <a:t>can serve requests.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CCF497-5AEB-FBA4-93EE-D82A82457C30}"/>
              </a:ext>
            </a:extLst>
          </p:cNvPr>
          <p:cNvSpPr/>
          <p:nvPr/>
        </p:nvSpPr>
        <p:spPr>
          <a:xfrm>
            <a:off x="8316685" y="3396341"/>
            <a:ext cx="6106886" cy="1752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/>
              <a:t>AppGw</a:t>
            </a:r>
            <a:r>
              <a:rPr lang="en-US"/>
              <a:t> </a:t>
            </a:r>
            <a:r>
              <a:rPr lang="en-US">
                <a:solidFill>
                  <a:srgbClr val="FFFF00"/>
                </a:solidFill>
              </a:rPr>
              <a:t>won’t send </a:t>
            </a:r>
            <a:r>
              <a:rPr lang="en-US"/>
              <a:t>incoming requests to the </a:t>
            </a:r>
            <a:r>
              <a:rPr lang="en-US">
                <a:solidFill>
                  <a:srgbClr val="FFFF00"/>
                </a:solidFill>
              </a:rPr>
              <a:t>backend target </a:t>
            </a:r>
            <a:r>
              <a:rPr lang="en-US"/>
              <a:t>if a configured health probe </a:t>
            </a:r>
            <a:r>
              <a:rPr lang="en-US">
                <a:solidFill>
                  <a:srgbClr val="FFFF00"/>
                </a:solidFill>
              </a:rPr>
              <a:t>fails.</a:t>
            </a:r>
            <a:r>
              <a:rPr lang="en-US"/>
              <a:t> Instead, it will respond to the request with an </a:t>
            </a:r>
            <a:r>
              <a:rPr lang="en-US">
                <a:solidFill>
                  <a:srgbClr val="FF0000"/>
                </a:solidFill>
              </a:rPr>
              <a:t>HTTP 502 Error</a:t>
            </a:r>
            <a:r>
              <a:rPr lang="en-US"/>
              <a:t>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0E8BD6-9CA4-4D2F-A6E5-4741CD3D102F}"/>
              </a:ext>
            </a:extLst>
          </p:cNvPr>
          <p:cNvSpPr/>
          <p:nvPr/>
        </p:nvSpPr>
        <p:spPr>
          <a:xfrm>
            <a:off x="8327571" y="5758543"/>
            <a:ext cx="6106886" cy="11212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If the health probe is </a:t>
            </a:r>
            <a:r>
              <a:rPr lang="en-US">
                <a:solidFill>
                  <a:srgbClr val="FFFF00"/>
                </a:solidFill>
              </a:rPr>
              <a:t>successful</a:t>
            </a:r>
            <a:r>
              <a:rPr lang="en-US"/>
              <a:t>, incoming requests will be forwarded to the </a:t>
            </a:r>
            <a:r>
              <a:rPr lang="en-US">
                <a:solidFill>
                  <a:srgbClr val="FFFF00"/>
                </a:solidFill>
              </a:rPr>
              <a:t>backend target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6418D-A801-1BD2-BC02-E88784EF0331}"/>
              </a:ext>
            </a:extLst>
          </p:cNvPr>
          <p:cNvSpPr txBox="1"/>
          <p:nvPr/>
        </p:nvSpPr>
        <p:spPr>
          <a:xfrm>
            <a:off x="6882397" y="1625349"/>
            <a:ext cx="79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HIGH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4C2BF-22A5-7A5A-6214-ABFB7DCE1AFB}"/>
              </a:ext>
            </a:extLst>
          </p:cNvPr>
          <p:cNvSpPr txBox="1"/>
          <p:nvPr/>
        </p:nvSpPr>
        <p:spPr>
          <a:xfrm>
            <a:off x="6901916" y="6499148"/>
            <a:ext cx="742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07520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66455"/>
            <a:ext cx="3389202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181728" y="153174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180123" y="1078587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188404" y="2933759"/>
            <a:ext cx="3238991" cy="83751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165053" y="2004337"/>
            <a:ext cx="3238992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7315199" y="2571886"/>
            <a:ext cx="3818281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Certifications</a:t>
            </a:r>
          </a:p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CKAD, CKA, CKS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156187" y="3978512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7298248" y="1324224"/>
            <a:ext cx="381828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HELM Masterclass</a:t>
            </a:r>
          </a:p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40+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 Demos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164469" y="4601886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SRE and </a:t>
            </a:r>
            <a:r>
              <a:rPr lang="en-US" sz="28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IaC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DevOps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D21268-FD51-F94E-B367-4FE48D7DDC6C}"/>
              </a:ext>
            </a:extLst>
          </p:cNvPr>
          <p:cNvSpPr/>
          <p:nvPr/>
        </p:nvSpPr>
        <p:spPr>
          <a:xfrm>
            <a:off x="164469" y="5217874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75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620C376-DD9A-A448-9BF9-C7D204680ED9}"/>
              </a:ext>
            </a:extLst>
          </p:cNvPr>
          <p:cNvSpPr/>
          <p:nvPr/>
        </p:nvSpPr>
        <p:spPr>
          <a:xfrm>
            <a:off x="164468" y="5832465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IaC DevOps SRE 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25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4C0987-342B-3C4A-8020-121EBEBC910B}"/>
              </a:ext>
            </a:extLst>
          </p:cNvPr>
          <p:cNvSpPr/>
          <p:nvPr/>
        </p:nvSpPr>
        <p:spPr>
          <a:xfrm>
            <a:off x="7369745" y="167470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Jenkins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5E40F22-D8C4-0741-8E9C-46D22441BDE5}"/>
              </a:ext>
            </a:extLst>
          </p:cNvPr>
          <p:cNvSpPr/>
          <p:nvPr/>
        </p:nvSpPr>
        <p:spPr>
          <a:xfrm>
            <a:off x="7369745" y="750571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Ansible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890275-9CF7-094F-A3E4-35D24E429B96}"/>
              </a:ext>
            </a:extLst>
          </p:cNvPr>
          <p:cNvSpPr/>
          <p:nvPr/>
        </p:nvSpPr>
        <p:spPr>
          <a:xfrm>
            <a:off x="11243305" y="1314608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Certs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AZ-900, 104, 204, 400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3513871" y="114823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714719" y="1621416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F455F44-32DA-1A46-AB99-A6435821AD5F}"/>
              </a:ext>
            </a:extLst>
          </p:cNvPr>
          <p:cNvSpPr/>
          <p:nvPr/>
        </p:nvSpPr>
        <p:spPr>
          <a:xfrm>
            <a:off x="11243306" y="2579832"/>
            <a:ext cx="3238992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&amp; Professional Certs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8E107B3-5C13-F74F-B34C-1B6E81067DED}"/>
              </a:ext>
            </a:extLst>
          </p:cNvPr>
          <p:cNvSpPr/>
          <p:nvPr/>
        </p:nvSpPr>
        <p:spPr>
          <a:xfrm>
            <a:off x="9274629" y="101780"/>
            <a:ext cx="521750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Kubernetes Service</a:t>
            </a:r>
          </a:p>
          <a:p>
            <a:pPr algn="ctr"/>
            <a:r>
              <a:rPr lang="en-US" sz="25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AGIC Ingress</a:t>
            </a:r>
          </a:p>
          <a:p>
            <a:pPr algn="ctr"/>
            <a:r>
              <a:rPr lang="en-US" sz="25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30+ Real-World Demos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84901" y="6429019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AWS EKS Elastic Kubernetes Service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50+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E5A58-B530-BA42-9FCE-92444ADA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45" y="215672"/>
            <a:ext cx="3236838" cy="124899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F6B310-8684-0DCD-1CA9-D42F7528B17E}"/>
              </a:ext>
            </a:extLst>
          </p:cNvPr>
          <p:cNvSpPr/>
          <p:nvPr/>
        </p:nvSpPr>
        <p:spPr>
          <a:xfrm>
            <a:off x="184901" y="7035498"/>
            <a:ext cx="14307230" cy="62410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Kubernetes Engine with DevOps  - 75+</a:t>
            </a:r>
            <a:r>
              <a:rPr lang="en-US" sz="32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</p:spTree>
    <p:extLst>
      <p:ext uri="{BB962C8B-B14F-4D97-AF65-F5344CB8AC3E}">
        <p14:creationId xmlns:p14="http://schemas.microsoft.com/office/powerpoint/2010/main" val="2950557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Health Probes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412040" y="3662636"/>
            <a:ext cx="3837045" cy="1028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51676" y="3775581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791117" y="440840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406550" y="3776753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131712"/>
            <a:ext cx="4244325" cy="784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98739" y="3762487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0937C4-672A-DFE5-5BEF-7155C747CC8A}"/>
              </a:ext>
            </a:extLst>
          </p:cNvPr>
          <p:cNvSpPr/>
          <p:nvPr/>
        </p:nvSpPr>
        <p:spPr>
          <a:xfrm>
            <a:off x="6466141" y="3045089"/>
            <a:ext cx="2369159" cy="671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Ingress </a:t>
            </a:r>
          </a:p>
          <a:p>
            <a:pPr algn="ctr"/>
            <a:r>
              <a:rPr lang="en-US"/>
              <a:t>Default Backend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568B1F-63F7-1CEA-1C92-967527147ADA}"/>
              </a:ext>
            </a:extLst>
          </p:cNvPr>
          <p:cNvSpPr/>
          <p:nvPr/>
        </p:nvSpPr>
        <p:spPr>
          <a:xfrm>
            <a:off x="3442168" y="3068407"/>
            <a:ext cx="1717661" cy="635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HTTP Probe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0C99F-A361-2EFC-F9C4-212473B84154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 flipV="1">
            <a:off x="5159829" y="3380622"/>
            <a:ext cx="1306312" cy="549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795787" y="2068154"/>
            <a:ext cx="2254908" cy="5590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Usecase-1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C8CE5C-66B4-3BAE-C1D1-94EF08207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782" y="3773221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53F963C-DE94-0A28-254A-61D4A3DD3D16}"/>
              </a:ext>
            </a:extLst>
          </p:cNvPr>
          <p:cNvSpPr/>
          <p:nvPr/>
        </p:nvSpPr>
        <p:spPr>
          <a:xfrm>
            <a:off x="12256474" y="7162675"/>
            <a:ext cx="229292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Demo-10-01</a:t>
            </a:r>
          </a:p>
        </p:txBody>
      </p:sp>
    </p:spTree>
    <p:extLst>
      <p:ext uri="{BB962C8B-B14F-4D97-AF65-F5344CB8AC3E}">
        <p14:creationId xmlns:p14="http://schemas.microsoft.com/office/powerpoint/2010/main" val="1760036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Health Probes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04409" y="3703823"/>
            <a:ext cx="3837045" cy="1028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68292" y="378559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794241" y="440662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22671" y="3795479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145888"/>
            <a:ext cx="4019051" cy="642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373465" y="3776663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0937C4-672A-DFE5-5BEF-7155C747CC8A}"/>
              </a:ext>
            </a:extLst>
          </p:cNvPr>
          <p:cNvSpPr/>
          <p:nvPr/>
        </p:nvSpPr>
        <p:spPr>
          <a:xfrm>
            <a:off x="6466141" y="3045089"/>
            <a:ext cx="2369159" cy="6710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Ingress </a:t>
            </a:r>
          </a:p>
          <a:p>
            <a:pPr algn="ctr"/>
            <a:r>
              <a:rPr lang="en-US"/>
              <a:t>HTTP Path /app1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568B1F-63F7-1CEA-1C92-967527147ADA}"/>
              </a:ext>
            </a:extLst>
          </p:cNvPr>
          <p:cNvSpPr/>
          <p:nvPr/>
        </p:nvSpPr>
        <p:spPr>
          <a:xfrm>
            <a:off x="3442168" y="3068407"/>
            <a:ext cx="1717661" cy="6354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0C99F-A361-2EFC-F9C4-212473B84154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 flipV="1">
            <a:off x="5159829" y="3380622"/>
            <a:ext cx="1306312" cy="549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795787" y="2068154"/>
            <a:ext cx="2254908" cy="5590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Usecase-2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41D949A-8524-3862-5FF1-91DF02D0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178" y="3821312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2EDC0E1-B805-182E-3933-2CBBFA3D4A9B}"/>
              </a:ext>
            </a:extLst>
          </p:cNvPr>
          <p:cNvSpPr/>
          <p:nvPr/>
        </p:nvSpPr>
        <p:spPr>
          <a:xfrm>
            <a:off x="12256474" y="7162675"/>
            <a:ext cx="229292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Demo-10-02</a:t>
            </a:r>
          </a:p>
        </p:txBody>
      </p:sp>
    </p:spTree>
    <p:extLst>
      <p:ext uri="{BB962C8B-B14F-4D97-AF65-F5344CB8AC3E}">
        <p14:creationId xmlns:p14="http://schemas.microsoft.com/office/powerpoint/2010/main" val="199335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Ingress - Readiness Probe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459310" y="3180815"/>
            <a:ext cx="3682144" cy="15515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96017" y="3785256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994570" y="441854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61428" y="3776311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139068"/>
            <a:ext cx="4202372" cy="711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56786" y="3769843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795787" y="2068154"/>
            <a:ext cx="2254908" cy="5590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C5E76DC-6111-0679-65EB-4DF766914C3F}"/>
              </a:ext>
            </a:extLst>
          </p:cNvPr>
          <p:cNvSpPr/>
          <p:nvPr/>
        </p:nvSpPr>
        <p:spPr>
          <a:xfrm>
            <a:off x="9637986" y="3309257"/>
            <a:ext cx="3300248" cy="3553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Readiness Probe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F6D668-80CB-3D4B-C5CC-10B98D3BD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406" y="3761836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ABFCEC7-B7F1-9F93-55A8-C2A8A924B143}"/>
              </a:ext>
            </a:extLst>
          </p:cNvPr>
          <p:cNvSpPr/>
          <p:nvPr/>
        </p:nvSpPr>
        <p:spPr>
          <a:xfrm>
            <a:off x="3687919" y="3164525"/>
            <a:ext cx="1717661" cy="63541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DBCFB44-B49B-0A23-6FE5-BA82846A646B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5405580" y="3482233"/>
            <a:ext cx="4232406" cy="4718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6C08FBB-583F-A46D-2D65-B4D11763B107}"/>
              </a:ext>
            </a:extLst>
          </p:cNvPr>
          <p:cNvSpPr/>
          <p:nvPr/>
        </p:nvSpPr>
        <p:spPr>
          <a:xfrm>
            <a:off x="12256474" y="7162675"/>
            <a:ext cx="229292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Demo-11-01</a:t>
            </a:r>
          </a:p>
        </p:txBody>
      </p:sp>
    </p:spTree>
    <p:extLst>
      <p:ext uri="{BB962C8B-B14F-4D97-AF65-F5344CB8AC3E}">
        <p14:creationId xmlns:p14="http://schemas.microsoft.com/office/powerpoint/2010/main" val="414548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Ingress - Liveness Probe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65961" y="3180815"/>
            <a:ext cx="3572273" cy="1551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290953" y="3690424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17060" y="439674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60472" y="3692769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053835"/>
            <a:ext cx="4054085" cy="1563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08499" y="368461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795787" y="2068154"/>
            <a:ext cx="2254908" cy="5590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C5E76DC-6111-0679-65EB-4DF766914C3F}"/>
              </a:ext>
            </a:extLst>
          </p:cNvPr>
          <p:cNvSpPr/>
          <p:nvPr/>
        </p:nvSpPr>
        <p:spPr>
          <a:xfrm>
            <a:off x="9484822" y="3267292"/>
            <a:ext cx="3334549" cy="355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Liveness Probe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5332C17-6DCC-4858-F020-EFD81113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172" y="3675046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7CAEBC-10E4-F452-BE05-1ABB377E38E7}"/>
              </a:ext>
            </a:extLst>
          </p:cNvPr>
          <p:cNvSpPr/>
          <p:nvPr/>
        </p:nvSpPr>
        <p:spPr>
          <a:xfrm>
            <a:off x="3606092" y="3121843"/>
            <a:ext cx="1717661" cy="6354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BBC62C0-2190-AF0F-907A-4D1994A198A5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5323753" y="3439551"/>
            <a:ext cx="4161069" cy="5435"/>
          </a:xfrm>
          <a:prstGeom prst="bentConnector3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3A2D151-E6AC-8E52-45FD-AEC16BB72C74}"/>
              </a:ext>
            </a:extLst>
          </p:cNvPr>
          <p:cNvSpPr/>
          <p:nvPr/>
        </p:nvSpPr>
        <p:spPr>
          <a:xfrm>
            <a:off x="12256474" y="7162675"/>
            <a:ext cx="229292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Demo-11-02</a:t>
            </a:r>
          </a:p>
        </p:txBody>
      </p:sp>
    </p:spTree>
    <p:extLst>
      <p:ext uri="{BB962C8B-B14F-4D97-AF65-F5344CB8AC3E}">
        <p14:creationId xmlns:p14="http://schemas.microsoft.com/office/powerpoint/2010/main" val="2240348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 sz="4600"/>
              <a:t>Azure AGIC Ingress - Readiness &amp; Liveness Probes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249103" y="2703539"/>
            <a:ext cx="3689131" cy="20287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252947" y="3713454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781488" y="440752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17250" y="3725121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094346"/>
            <a:ext cx="3992696" cy="1158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347110" y="372512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930797" y="1920317"/>
            <a:ext cx="2254908" cy="5590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C5E76DC-6111-0679-65EB-4DF766914C3F}"/>
              </a:ext>
            </a:extLst>
          </p:cNvPr>
          <p:cNvSpPr/>
          <p:nvPr/>
        </p:nvSpPr>
        <p:spPr>
          <a:xfrm>
            <a:off x="9469821" y="3309257"/>
            <a:ext cx="3273227" cy="35538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Liveness Probe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53B235-EFAE-8B4D-691E-B6A4328D8639}"/>
              </a:ext>
            </a:extLst>
          </p:cNvPr>
          <p:cNvSpPr/>
          <p:nvPr/>
        </p:nvSpPr>
        <p:spPr>
          <a:xfrm>
            <a:off x="9469821" y="2830630"/>
            <a:ext cx="3273227" cy="3553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Readiness Probe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CA7409-0009-8E41-658D-C38FC534B435}"/>
              </a:ext>
            </a:extLst>
          </p:cNvPr>
          <p:cNvSpPr/>
          <p:nvPr/>
        </p:nvSpPr>
        <p:spPr>
          <a:xfrm>
            <a:off x="7673339" y="1910372"/>
            <a:ext cx="2579608" cy="960005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When both probes  are present which, one takes priority ?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2730B7A-32AD-58A4-6176-B45E1AAB5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201" y="3697695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8E21760-87AD-84FB-A560-27542DA92496}"/>
              </a:ext>
            </a:extLst>
          </p:cNvPr>
          <p:cNvSpPr/>
          <p:nvPr/>
        </p:nvSpPr>
        <p:spPr>
          <a:xfrm>
            <a:off x="3606092" y="3121843"/>
            <a:ext cx="1717661" cy="6354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894F51B-DACA-DC67-CA14-802AFE834661}"/>
              </a:ext>
            </a:extLst>
          </p:cNvPr>
          <p:cNvCxnSpPr>
            <a:stCxn id="25" idx="3"/>
            <a:endCxn id="14" idx="1"/>
          </p:cNvCxnSpPr>
          <p:nvPr/>
        </p:nvCxnSpPr>
        <p:spPr>
          <a:xfrm flipV="1">
            <a:off x="5323753" y="3008324"/>
            <a:ext cx="4146068" cy="431227"/>
          </a:xfrm>
          <a:prstGeom prst="bentConnector3">
            <a:avLst>
              <a:gd name="adj1" fmla="val 25410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8F8E594-A6B6-21F2-E474-39730552D7E6}"/>
              </a:ext>
            </a:extLst>
          </p:cNvPr>
          <p:cNvCxnSpPr>
            <a:cxnSpLocks/>
            <a:stCxn id="15" idx="6"/>
            <a:endCxn id="14" idx="0"/>
          </p:cNvCxnSpPr>
          <p:nvPr/>
        </p:nvCxnSpPr>
        <p:spPr>
          <a:xfrm>
            <a:off x="10252947" y="2390375"/>
            <a:ext cx="853488" cy="440255"/>
          </a:xfrm>
          <a:prstGeom prst="bentConnector2">
            <a:avLst/>
          </a:prstGeom>
          <a:ln w="762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F493277-5658-7997-B2DC-0D194A508654}"/>
              </a:ext>
            </a:extLst>
          </p:cNvPr>
          <p:cNvSpPr/>
          <p:nvPr/>
        </p:nvSpPr>
        <p:spPr>
          <a:xfrm>
            <a:off x="12256474" y="7162675"/>
            <a:ext cx="229292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Demo-11-03</a:t>
            </a:r>
          </a:p>
        </p:txBody>
      </p:sp>
    </p:spTree>
    <p:extLst>
      <p:ext uri="{BB962C8B-B14F-4D97-AF65-F5344CB8AC3E}">
        <p14:creationId xmlns:p14="http://schemas.microsoft.com/office/powerpoint/2010/main" val="1164415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Ingress - Health Probe Annotations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713356" y="3580131"/>
            <a:ext cx="3428098" cy="11521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74413" y="3742999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074382" y="44187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545406" y="3733511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102736"/>
            <a:ext cx="4428771" cy="1074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83185" y="373351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728FB5D-5D78-3888-33C7-BA5757934223}"/>
              </a:ext>
            </a:extLst>
          </p:cNvPr>
          <p:cNvSpPr/>
          <p:nvPr/>
        </p:nvSpPr>
        <p:spPr>
          <a:xfrm>
            <a:off x="7661222" y="2516514"/>
            <a:ext cx="4838375" cy="47464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Azure AGIC Health Probe Annotations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3F6CA4C-F020-6F2B-59A5-637D10DD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312" y="3740092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F9CD204-F7F6-1FD4-A5E2-BA6F23B336A3}"/>
              </a:ext>
            </a:extLst>
          </p:cNvPr>
          <p:cNvSpPr/>
          <p:nvPr/>
        </p:nvSpPr>
        <p:spPr>
          <a:xfrm>
            <a:off x="3606092" y="3121843"/>
            <a:ext cx="1717661" cy="6354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6D3C5EA-9350-592E-6C55-844EEA02B047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5323753" y="2753839"/>
            <a:ext cx="2337469" cy="685712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32B9690-D888-DAB9-8972-24F8CA09E376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Demo-12</a:t>
            </a:r>
          </a:p>
        </p:txBody>
      </p:sp>
    </p:spTree>
    <p:extLst>
      <p:ext uri="{BB962C8B-B14F-4D97-AF65-F5344CB8AC3E}">
        <p14:creationId xmlns:p14="http://schemas.microsoft.com/office/powerpoint/2010/main" val="272112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kubeoncloud.com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kubeoncloud.com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5F2C4E7-CCF8-FD04-12D8-9F1190A06652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Demo-13</a:t>
            </a:r>
          </a:p>
        </p:txBody>
      </p:sp>
    </p:spTree>
    <p:extLst>
      <p:ext uri="{BB962C8B-B14F-4D97-AF65-F5344CB8AC3E}">
        <p14:creationId xmlns:p14="http://schemas.microsoft.com/office/powerpoint/2010/main" val="232911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Ingress - External DNS Install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95416"/>
            <a:ext cx="2874241" cy="1170466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89260" y="5672742"/>
            <a:ext cx="852099" cy="82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7442" y="5660601"/>
            <a:ext cx="852099" cy="82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1" y="5595416"/>
            <a:ext cx="1709130" cy="119535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664" y="5698421"/>
            <a:ext cx="858804" cy="8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25522" y="6443143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29154" y="6474882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350639" y="6180649"/>
            <a:ext cx="2042552" cy="1244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428" y="5657342"/>
            <a:ext cx="877270" cy="8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80649"/>
            <a:ext cx="4541966" cy="30857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27629" y="120316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018" y="1911118"/>
            <a:ext cx="546546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7DC6DFB-0626-C356-D834-763022F9DAE2}"/>
              </a:ext>
            </a:extLst>
          </p:cNvPr>
          <p:cNvSpPr txBox="1"/>
          <p:nvPr/>
        </p:nvSpPr>
        <p:spPr>
          <a:xfrm>
            <a:off x="6210801" y="5085712"/>
            <a:ext cx="247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6419402" y="3041954"/>
            <a:ext cx="2064694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71689" y="3140914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33516" y="3126733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6686121" y="3891354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cxnSpLocks/>
            <a:stCxn id="76" idx="1"/>
            <a:endCxn id="31" idx="3"/>
          </p:cNvCxnSpPr>
          <p:nvPr/>
        </p:nvCxnSpPr>
        <p:spPr>
          <a:xfrm rot="10800000" flipV="1">
            <a:off x="2166028" y="3618052"/>
            <a:ext cx="425337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47DFBAD-257D-D605-18F8-517AE26FDC6C}"/>
              </a:ext>
            </a:extLst>
          </p:cNvPr>
          <p:cNvSpPr/>
          <p:nvPr/>
        </p:nvSpPr>
        <p:spPr>
          <a:xfrm>
            <a:off x="7063364" y="2252304"/>
            <a:ext cx="6072584" cy="631217"/>
          </a:xfrm>
          <a:prstGeom prst="roundRect">
            <a:avLst>
              <a:gd name="adj" fmla="val 706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External DNS allows us to </a:t>
            </a:r>
            <a:r>
              <a:rPr lang="en-US" sz="1800">
                <a:solidFill>
                  <a:srgbClr val="FFFF00"/>
                </a:solidFill>
              </a:rPr>
              <a:t>add / update / delete DNS Records </a:t>
            </a:r>
            <a:r>
              <a:rPr lang="en-US" sz="1800"/>
              <a:t>in Azure </a:t>
            </a:r>
            <a:r>
              <a:rPr lang="en-US" sz="1800">
                <a:solidFill>
                  <a:srgbClr val="FFFF00"/>
                </a:solidFill>
              </a:rPr>
              <a:t>DNS Zones </a:t>
            </a:r>
            <a:r>
              <a:rPr lang="en-US" sz="1800"/>
              <a:t>declaratively from Ingress Service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994E5C-03AD-D2B4-96F9-F29967B993A7}"/>
              </a:ext>
            </a:extLst>
          </p:cNvPr>
          <p:cNvSpPr/>
          <p:nvPr/>
        </p:nvSpPr>
        <p:spPr>
          <a:xfrm>
            <a:off x="9279540" y="3092589"/>
            <a:ext cx="3822780" cy="1245542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4C4DC882-AFE9-1B59-3E18-0C97296D1985}"/>
              </a:ext>
            </a:extLst>
          </p:cNvPr>
          <p:cNvCxnSpPr>
            <a:cxnSpLocks/>
            <a:stCxn id="20" idx="1"/>
            <a:endCxn id="78" idx="3"/>
          </p:cNvCxnSpPr>
          <p:nvPr/>
        </p:nvCxnSpPr>
        <p:spPr>
          <a:xfrm rot="10800000">
            <a:off x="8236694" y="3497046"/>
            <a:ext cx="1042847" cy="218315"/>
          </a:xfrm>
          <a:prstGeom prst="bentConnector3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>
            <a:extLst>
              <a:ext uri="{FF2B5EF4-FFF2-40B4-BE49-F238E27FC236}">
                <a16:creationId xmlns:a16="http://schemas.microsoft.com/office/drawing/2014/main" id="{109C724F-7160-5BE6-5D3C-DA70A4E9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091" y="3281788"/>
            <a:ext cx="895118" cy="8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857CB00-B844-67EE-BD9C-2A8747C830E8}"/>
              </a:ext>
            </a:extLst>
          </p:cNvPr>
          <p:cNvSpPr/>
          <p:nvPr/>
        </p:nvSpPr>
        <p:spPr>
          <a:xfrm>
            <a:off x="10982029" y="3227413"/>
            <a:ext cx="1890306" cy="611623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Azure Config File (</a:t>
            </a:r>
            <a:r>
              <a:rPr lang="en-US" sz="1800" err="1"/>
              <a:t>azure.json</a:t>
            </a:r>
            <a:r>
              <a:rPr lang="en-US" sz="1800"/>
              <a:t>)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6DB2FE9-3E32-8CAA-081D-7E04AB78FEFD}"/>
              </a:ext>
            </a:extLst>
          </p:cNvPr>
          <p:cNvCxnSpPr>
            <a:cxnSpLocks/>
            <a:stCxn id="43" idx="3"/>
            <a:endCxn id="50" idx="2"/>
          </p:cNvCxnSpPr>
          <p:nvPr/>
        </p:nvCxnSpPr>
        <p:spPr>
          <a:xfrm>
            <a:off x="10410209" y="3715361"/>
            <a:ext cx="1516973" cy="123675"/>
          </a:xfrm>
          <a:prstGeom prst="bentConnector4">
            <a:avLst>
              <a:gd name="adj1" fmla="val 18847"/>
              <a:gd name="adj2" fmla="val 284839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5A9DB28-0FE6-7350-8537-45C879C74DB8}"/>
              </a:ext>
            </a:extLst>
          </p:cNvPr>
          <p:cNvCxnSpPr>
            <a:endCxn id="76" idx="1"/>
          </p:cNvCxnSpPr>
          <p:nvPr/>
        </p:nvCxnSpPr>
        <p:spPr>
          <a:xfrm flipV="1">
            <a:off x="2055698" y="3618053"/>
            <a:ext cx="4363704" cy="117614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7A6BC84-FA40-81E4-0AA5-CF884F4A3687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Demo-14</a:t>
            </a:r>
          </a:p>
        </p:txBody>
      </p:sp>
    </p:spTree>
    <p:extLst>
      <p:ext uri="{BB962C8B-B14F-4D97-AF65-F5344CB8AC3E}">
        <p14:creationId xmlns:p14="http://schemas.microsoft.com/office/powerpoint/2010/main" val="226295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Ingress - External DNS Basic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65961" y="2060520"/>
            <a:ext cx="3756222" cy="11521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92762" y="221604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979268" y="288975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57065" y="2227714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5382237" y="2633517"/>
            <a:ext cx="3983724" cy="31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43374" y="1212014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82570" y="1957670"/>
            <a:ext cx="537698" cy="87518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14751" y="2321437"/>
            <a:ext cx="1267486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myapp1.kubeoncloud.com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633517"/>
            <a:ext cx="318228" cy="3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86925" y="2227714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17219" y="4133121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69505" y="423208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31332" y="421790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83937" y="4982521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4"/>
            <a:ext cx="5751192" cy="1091166"/>
          </a:xfrm>
          <a:prstGeom prst="bentConnector3">
            <a:avLst>
              <a:gd name="adj1" fmla="val 476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10609" y="1077724"/>
            <a:ext cx="1841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myapp1.kubeoncloud.com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068489" y="5130232"/>
            <a:ext cx="196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AE1715E-6924-4C00-1A92-5510C547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553" y="2227714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0757F37-045A-E858-3015-53479A7CAAB9}"/>
              </a:ext>
            </a:extLst>
          </p:cNvPr>
          <p:cNvSpPr/>
          <p:nvPr/>
        </p:nvSpPr>
        <p:spPr>
          <a:xfrm>
            <a:off x="10350118" y="3382830"/>
            <a:ext cx="2614281" cy="1144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279D4F-0656-0A3C-0A1E-6B361723D248}"/>
              </a:ext>
            </a:extLst>
          </p:cNvPr>
          <p:cNvSpPr txBox="1"/>
          <p:nvPr/>
        </p:nvSpPr>
        <p:spPr>
          <a:xfrm>
            <a:off x="10947635" y="4205537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3C63A0-3BA8-80E5-4B3E-7DB7AA0C2424}"/>
              </a:ext>
            </a:extLst>
          </p:cNvPr>
          <p:cNvSpPr/>
          <p:nvPr/>
        </p:nvSpPr>
        <p:spPr>
          <a:xfrm>
            <a:off x="10684829" y="3546121"/>
            <a:ext cx="1997588" cy="6594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HOST</a:t>
            </a:r>
          </a:p>
          <a:p>
            <a:pPr algn="ctr"/>
            <a:r>
              <a:rPr lang="en-US" sz="1600"/>
              <a:t>(</a:t>
            </a:r>
            <a:r>
              <a:rPr lang="en-US" sz="1600" err="1"/>
              <a:t>spec.rules.host</a:t>
            </a:r>
            <a:r>
              <a:rPr lang="en-US" sz="1600"/>
              <a:t>)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E84729F-93A5-FD06-3EE7-222BB08CFE7E}"/>
              </a:ext>
            </a:extLst>
          </p:cNvPr>
          <p:cNvCxnSpPr>
            <a:endCxn id="72" idx="0"/>
          </p:cNvCxnSpPr>
          <p:nvPr/>
        </p:nvCxnSpPr>
        <p:spPr>
          <a:xfrm>
            <a:off x="9904496" y="4709221"/>
            <a:ext cx="2380571" cy="676977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9000AB6-A7C1-066C-21BA-E140E6265357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Demo-15</a:t>
            </a:r>
          </a:p>
        </p:txBody>
      </p:sp>
    </p:spTree>
    <p:extLst>
      <p:ext uri="{BB962C8B-B14F-4D97-AF65-F5344CB8AC3E}">
        <p14:creationId xmlns:p14="http://schemas.microsoft.com/office/powerpoint/2010/main" val="236214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Domain Name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602226"/>
            <a:ext cx="3428098" cy="1163656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36697" y="5632008"/>
            <a:ext cx="851691" cy="78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16887" y="5619867"/>
            <a:ext cx="851691" cy="78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627112"/>
            <a:ext cx="1783753" cy="1163656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74" y="5652609"/>
            <a:ext cx="868037" cy="8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904496" y="6184054"/>
            <a:ext cx="1488694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669" y="5647027"/>
            <a:ext cx="908707" cy="8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10125300" y="2006864"/>
            <a:ext cx="2285758" cy="1030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84054"/>
            <a:ext cx="4541966" cy="30516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9692" y="2106211"/>
            <a:ext cx="729169" cy="7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963179" y="273409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81305" y="2120279"/>
            <a:ext cx="726772" cy="697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6356731" y="2506104"/>
            <a:ext cx="3768569" cy="1577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0316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018" y="1911118"/>
            <a:ext cx="546546" cy="95944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14751" y="2321438"/>
            <a:ext cx="2241980" cy="369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506104"/>
            <a:ext cx="318228" cy="1305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177334" y="2087522"/>
            <a:ext cx="756316" cy="72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897697" y="4161040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49983" y="4260000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11810" y="4245819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64415" y="5010440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5"/>
            <a:ext cx="5731670" cy="1119085"/>
          </a:xfrm>
          <a:prstGeom prst="bentConnector3">
            <a:avLst>
              <a:gd name="adj1" fmla="val 157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495971" y="1192919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eapp1.kubeoncloud.com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900F14-618B-0502-4E93-37EC5D695CD2}"/>
              </a:ext>
            </a:extLst>
          </p:cNvPr>
          <p:cNvSpPr/>
          <p:nvPr/>
        </p:nvSpPr>
        <p:spPr>
          <a:xfrm>
            <a:off x="10115856" y="3126113"/>
            <a:ext cx="2288648" cy="10300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oogle Shape;638;p35">
            <a:extLst>
              <a:ext uri="{FF2B5EF4-FFF2-40B4-BE49-F238E27FC236}">
                <a16:creationId xmlns:a16="http://schemas.microsoft.com/office/drawing/2014/main" id="{6BF93959-27D8-75AC-4E27-30E90704A95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8516" y="3205283"/>
            <a:ext cx="729169" cy="7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FD6C99-C099-1543-EE9F-6AFD5F998644}"/>
              </a:ext>
            </a:extLst>
          </p:cNvPr>
          <p:cNvSpPr txBox="1"/>
          <p:nvPr/>
        </p:nvSpPr>
        <p:spPr>
          <a:xfrm>
            <a:off x="10918367" y="385334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30" name="Google Shape;660;p35">
            <a:extLst>
              <a:ext uri="{FF2B5EF4-FFF2-40B4-BE49-F238E27FC236}">
                <a16:creationId xmlns:a16="http://schemas.microsoft.com/office/drawing/2014/main" id="{2808839A-89CF-410E-50C4-918A587FE1EA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59651" y="3208534"/>
            <a:ext cx="726772" cy="6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37;p35">
            <a:extLst>
              <a:ext uri="{FF2B5EF4-FFF2-40B4-BE49-F238E27FC236}">
                <a16:creationId xmlns:a16="http://schemas.microsoft.com/office/drawing/2014/main" id="{0F84D329-1F6E-068C-6F36-1B71753B75A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158607" y="3198445"/>
            <a:ext cx="756316" cy="7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D7ECD21-4EE2-F98B-BCC4-861CC6EA9886}"/>
              </a:ext>
            </a:extLst>
          </p:cNvPr>
          <p:cNvSpPr/>
          <p:nvPr/>
        </p:nvSpPr>
        <p:spPr>
          <a:xfrm>
            <a:off x="10080488" y="4225570"/>
            <a:ext cx="2330570" cy="103002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C89A54B1-DCEC-B7FF-D665-3A09E5BC96D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23972" y="4270478"/>
            <a:ext cx="729169" cy="7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E439AF4-FFEC-286F-E4C7-7523422ACB9F}"/>
              </a:ext>
            </a:extLst>
          </p:cNvPr>
          <p:cNvSpPr txBox="1"/>
          <p:nvPr/>
        </p:nvSpPr>
        <p:spPr>
          <a:xfrm>
            <a:off x="10918367" y="495279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App3</a:t>
            </a:r>
          </a:p>
        </p:txBody>
      </p:sp>
      <p:pic>
        <p:nvPicPr>
          <p:cNvPr id="59" name="Google Shape;660;p35">
            <a:extLst>
              <a:ext uri="{FF2B5EF4-FFF2-40B4-BE49-F238E27FC236}">
                <a16:creationId xmlns:a16="http://schemas.microsoft.com/office/drawing/2014/main" id="{4A7E8A30-DD5A-7234-FEF2-BDF6285B09D3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66267" y="4283083"/>
            <a:ext cx="726772" cy="6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B36E8EE4-55E0-BEC1-CFB6-1F6D66D1DA2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141966" y="4264200"/>
            <a:ext cx="756316" cy="7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708A51DB-521A-392E-92F2-65B3CFB71059}"/>
              </a:ext>
            </a:extLst>
          </p:cNvPr>
          <p:cNvSpPr/>
          <p:nvPr/>
        </p:nvSpPr>
        <p:spPr>
          <a:xfrm>
            <a:off x="4111836" y="2745963"/>
            <a:ext cx="2241980" cy="3693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eapp2.kubeoncloud.com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A6D1AAE4-D567-1949-16CA-38E1F4FEF377}"/>
              </a:ext>
            </a:extLst>
          </p:cNvPr>
          <p:cNvSpPr/>
          <p:nvPr/>
        </p:nvSpPr>
        <p:spPr>
          <a:xfrm>
            <a:off x="4114751" y="3156728"/>
            <a:ext cx="2241980" cy="369332"/>
          </a:xfrm>
          <a:prstGeom prst="roundRect">
            <a:avLst/>
          </a:prstGeom>
          <a:solidFill>
            <a:srgbClr val="00B0F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eapp3.kubeoncloud.com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5C56F5D-C816-3813-0EAA-C45EDAD0C0AD}"/>
              </a:ext>
            </a:extLst>
          </p:cNvPr>
          <p:cNvCxnSpPr>
            <a:cxnSpLocks/>
            <a:stCxn id="60" idx="3"/>
            <a:endCxn id="71" idx="1"/>
          </p:cNvCxnSpPr>
          <p:nvPr/>
        </p:nvCxnSpPr>
        <p:spPr>
          <a:xfrm>
            <a:off x="3796523" y="2636619"/>
            <a:ext cx="315313" cy="2940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14B4AE8-2885-E24B-6C12-B1CC0804FB84}"/>
              </a:ext>
            </a:extLst>
          </p:cNvPr>
          <p:cNvCxnSpPr>
            <a:cxnSpLocks/>
            <a:stCxn id="60" idx="3"/>
            <a:endCxn id="81" idx="1"/>
          </p:cNvCxnSpPr>
          <p:nvPr/>
        </p:nvCxnSpPr>
        <p:spPr>
          <a:xfrm>
            <a:off x="3796523" y="2636619"/>
            <a:ext cx="318228" cy="7047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759989C-0B0D-3121-43F9-C76E60F4C236}"/>
              </a:ext>
            </a:extLst>
          </p:cNvPr>
          <p:cNvCxnSpPr>
            <a:cxnSpLocks/>
            <a:stCxn id="71" idx="3"/>
            <a:endCxn id="27" idx="1"/>
          </p:cNvCxnSpPr>
          <p:nvPr/>
        </p:nvCxnSpPr>
        <p:spPr>
          <a:xfrm>
            <a:off x="6353816" y="2930629"/>
            <a:ext cx="3762040" cy="710498"/>
          </a:xfrm>
          <a:prstGeom prst="bentConnector3">
            <a:avLst>
              <a:gd name="adj1" fmla="val 952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C324804-5C4C-A36B-70E3-CA4AF154D188}"/>
              </a:ext>
            </a:extLst>
          </p:cNvPr>
          <p:cNvCxnSpPr>
            <a:cxnSpLocks/>
            <a:stCxn id="81" idx="3"/>
            <a:endCxn id="41" idx="1"/>
          </p:cNvCxnSpPr>
          <p:nvPr/>
        </p:nvCxnSpPr>
        <p:spPr>
          <a:xfrm>
            <a:off x="6356731" y="3341394"/>
            <a:ext cx="3723757" cy="1399190"/>
          </a:xfrm>
          <a:prstGeom prst="bentConnector3">
            <a:avLst>
              <a:gd name="adj1" fmla="val 9431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318FEC-2DDF-2348-7687-7B82A885D208}"/>
              </a:ext>
            </a:extLst>
          </p:cNvPr>
          <p:cNvSpPr txBox="1"/>
          <p:nvPr/>
        </p:nvSpPr>
        <p:spPr>
          <a:xfrm>
            <a:off x="5978783" y="5106608"/>
            <a:ext cx="218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90F223E8-736B-9C4C-E682-0532D83D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076" y="3208955"/>
            <a:ext cx="732317" cy="70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EC500E0-AE4A-9181-FF97-B15A95606A48}"/>
              </a:ext>
            </a:extLst>
          </p:cNvPr>
          <p:cNvSpPr txBox="1"/>
          <p:nvPr/>
        </p:nvSpPr>
        <p:spPr>
          <a:xfrm>
            <a:off x="493722" y="1428949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eapp2.kubeoncloud.com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C86F89-E9CB-123E-7639-1213F7E8A477}"/>
              </a:ext>
            </a:extLst>
          </p:cNvPr>
          <p:cNvSpPr txBox="1"/>
          <p:nvPr/>
        </p:nvSpPr>
        <p:spPr>
          <a:xfrm>
            <a:off x="524492" y="1675275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eapp3.kubeoncloud.com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7505D4FA-C9F2-DBF4-5211-8A20738E7109}"/>
              </a:ext>
            </a:extLst>
          </p:cNvPr>
          <p:cNvCxnSpPr>
            <a:stCxn id="80" idx="2"/>
            <a:endCxn id="73" idx="0"/>
          </p:cNvCxnSpPr>
          <p:nvPr/>
        </p:nvCxnSpPr>
        <p:spPr>
          <a:xfrm rot="16200000" flipH="1">
            <a:off x="10431625" y="3813940"/>
            <a:ext cx="272837" cy="3404500"/>
          </a:xfrm>
          <a:prstGeom prst="bentConnector3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555969B1-6748-93F3-1997-B9BB30E7161B}"/>
              </a:ext>
            </a:extLst>
          </p:cNvPr>
          <p:cNvCxnSpPr>
            <a:stCxn id="25" idx="0"/>
            <a:endCxn id="3" idx="3"/>
          </p:cNvCxnSpPr>
          <p:nvPr/>
        </p:nvCxnSpPr>
        <p:spPr>
          <a:xfrm rot="16200000" flipV="1">
            <a:off x="12323609" y="2609328"/>
            <a:ext cx="687077" cy="51217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6926D594-2B80-E695-3C49-108B5EA1C178}"/>
              </a:ext>
            </a:extLst>
          </p:cNvPr>
          <p:cNvCxnSpPr>
            <a:cxnSpLocks/>
            <a:stCxn id="25" idx="2"/>
            <a:endCxn id="41" idx="3"/>
          </p:cNvCxnSpPr>
          <p:nvPr/>
        </p:nvCxnSpPr>
        <p:spPr>
          <a:xfrm rot="5400000">
            <a:off x="12252056" y="4069405"/>
            <a:ext cx="830182" cy="51217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1DD1445-53AC-F7B0-B96D-DBE3B3DCF032}"/>
              </a:ext>
            </a:extLst>
          </p:cNvPr>
          <p:cNvCxnSpPr>
            <a:stCxn id="25" idx="1"/>
            <a:endCxn id="30" idx="3"/>
          </p:cNvCxnSpPr>
          <p:nvPr/>
        </p:nvCxnSpPr>
        <p:spPr>
          <a:xfrm rot="10800000">
            <a:off x="12386424" y="3557521"/>
            <a:ext cx="170653" cy="2158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5DDF893-FA37-5C75-2BE9-2236F5561755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Demo-16</a:t>
            </a:r>
          </a:p>
        </p:txBody>
      </p:sp>
    </p:spTree>
    <p:extLst>
      <p:ext uri="{BB962C8B-B14F-4D97-AF65-F5344CB8AC3E}">
        <p14:creationId xmlns:p14="http://schemas.microsoft.com/office/powerpoint/2010/main" val="411493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- 75+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8717973" y="3558559"/>
            <a:ext cx="5663635" cy="624801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8717972" y="4280699"/>
            <a:ext cx="5663635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7315198" y="4989695"/>
            <a:ext cx="7091948" cy="611053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4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7315197" y="5674782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7340737" y="6385151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59" y="3893038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7378524" y="7095520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</p:spTree>
    <p:extLst>
      <p:ext uri="{BB962C8B-B14F-4D97-AF65-F5344CB8AC3E}">
        <p14:creationId xmlns:p14="http://schemas.microsoft.com/office/powerpoint/2010/main" val="351589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SSL TLS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43696"/>
            <a:ext cx="2718644" cy="122218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53289" y="5723509"/>
            <a:ext cx="807545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20186" y="5730240"/>
            <a:ext cx="807545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1" y="5543696"/>
            <a:ext cx="1673440" cy="124707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3" y="5681064"/>
            <a:ext cx="771404" cy="74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94626" y="6435101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5042" y="6154789"/>
            <a:ext cx="2198149" cy="1244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46" y="5700407"/>
            <a:ext cx="807546" cy="78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8167" y="2060519"/>
            <a:ext cx="3218776" cy="2358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54789"/>
            <a:ext cx="4541966" cy="33443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382237" y="2633517"/>
            <a:ext cx="4638285" cy="23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13731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41301" y="1916400"/>
            <a:ext cx="535981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14751" y="2321437"/>
            <a:ext cx="1267486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633517"/>
            <a:ext cx="318228" cy="3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17219" y="4133121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69505" y="423208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31332" y="421790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83937" y="4982521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4"/>
            <a:ext cx="5751192" cy="1091166"/>
          </a:xfrm>
          <a:prstGeom prst="bentConnector3">
            <a:avLst>
              <a:gd name="adj1" fmla="val 476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77954" y="1079579"/>
            <a:ext cx="245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https://app1.kubeoncloud.com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119264" y="5215632"/>
            <a:ext cx="1992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922BAF0D-540F-894E-1542-31AE64A6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192" y="3182239"/>
            <a:ext cx="1016101" cy="9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0E0851-CC9D-73E0-A6C9-5EB3172C2875}"/>
              </a:ext>
            </a:extLst>
          </p:cNvPr>
          <p:cNvSpPr txBox="1"/>
          <p:nvPr/>
        </p:nvSpPr>
        <p:spPr>
          <a:xfrm>
            <a:off x="11987439" y="4081178"/>
            <a:ext cx="11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Secret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DD82EE6-660B-AF7F-5AF9-07D3D214A355}"/>
              </a:ext>
            </a:extLst>
          </p:cNvPr>
          <p:cNvSpPr/>
          <p:nvPr/>
        </p:nvSpPr>
        <p:spPr>
          <a:xfrm>
            <a:off x="10058096" y="3358257"/>
            <a:ext cx="1615338" cy="41443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SSL Cert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18768A-CCDE-C420-6767-3146AEE10A90}"/>
              </a:ext>
            </a:extLst>
          </p:cNvPr>
          <p:cNvSpPr/>
          <p:nvPr/>
        </p:nvSpPr>
        <p:spPr>
          <a:xfrm>
            <a:off x="10058096" y="3882092"/>
            <a:ext cx="1615338" cy="41443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SSL Key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F8D7F02-F0C0-14DB-6AFF-304D42EF248F}"/>
              </a:ext>
            </a:extLst>
          </p:cNvPr>
          <p:cNvSpPr/>
          <p:nvPr/>
        </p:nvSpPr>
        <p:spPr>
          <a:xfrm>
            <a:off x="10306931" y="4455555"/>
            <a:ext cx="2614281" cy="974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534EBE-F2FF-B786-928E-E15C928E22A4}"/>
              </a:ext>
            </a:extLst>
          </p:cNvPr>
          <p:cNvSpPr txBox="1"/>
          <p:nvPr/>
        </p:nvSpPr>
        <p:spPr>
          <a:xfrm>
            <a:off x="10879861" y="5130758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4A44BCE-D9CF-5DA4-9100-54A2011FB0DB}"/>
              </a:ext>
            </a:extLst>
          </p:cNvPr>
          <p:cNvSpPr/>
          <p:nvPr/>
        </p:nvSpPr>
        <p:spPr>
          <a:xfrm>
            <a:off x="10454747" y="4524518"/>
            <a:ext cx="2346853" cy="6594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TLS</a:t>
            </a:r>
          </a:p>
          <a:p>
            <a:pPr algn="ctr"/>
            <a:r>
              <a:rPr lang="en-US" sz="1600"/>
              <a:t>(</a:t>
            </a:r>
            <a:r>
              <a:rPr lang="en-US" sz="1600" err="1"/>
              <a:t>spec.tls.secretName</a:t>
            </a:r>
            <a:r>
              <a:rPr lang="en-US" sz="1600"/>
              <a:t>)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D69618A-3E4F-7BAE-3DA1-A677966A8409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H="1" flipV="1">
            <a:off x="12072443" y="3022945"/>
            <a:ext cx="749895" cy="705535"/>
          </a:xfrm>
          <a:prstGeom prst="bentConnector3">
            <a:avLst>
              <a:gd name="adj1" fmla="val 82236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1AF0911-928B-6997-1A4E-331A3F934CA0}"/>
              </a:ext>
            </a:extLst>
          </p:cNvPr>
          <p:cNvSpPr/>
          <p:nvPr/>
        </p:nvSpPr>
        <p:spPr>
          <a:xfrm>
            <a:off x="3870400" y="3092589"/>
            <a:ext cx="1647531" cy="32725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TLS Certificate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D6C422-04DE-672C-FF0C-A778FC1DB204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Demo-17</a:t>
            </a:r>
          </a:p>
        </p:txBody>
      </p:sp>
    </p:spTree>
    <p:extLst>
      <p:ext uri="{BB962C8B-B14F-4D97-AF65-F5344CB8AC3E}">
        <p14:creationId xmlns:p14="http://schemas.microsoft.com/office/powerpoint/2010/main" val="1708724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Azure AGIC - Ingress SSL TLS Redirect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43696"/>
            <a:ext cx="2718644" cy="122218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53289" y="5723509"/>
            <a:ext cx="807545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20186" y="5730240"/>
            <a:ext cx="807545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1" y="5543696"/>
            <a:ext cx="1673440" cy="124707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3" y="5681064"/>
            <a:ext cx="771404" cy="74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94626" y="6435101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5042" y="6154789"/>
            <a:ext cx="2198149" cy="1244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46" y="5700407"/>
            <a:ext cx="807546" cy="78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8167" y="2060519"/>
            <a:ext cx="3218776" cy="2358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54789"/>
            <a:ext cx="4541966" cy="33443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382237" y="2633517"/>
            <a:ext cx="4638285" cy="23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13731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41301" y="1916400"/>
            <a:ext cx="535981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14751" y="2321437"/>
            <a:ext cx="1267486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633517"/>
            <a:ext cx="318228" cy="3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1798" y="4317952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693748" y="4064964"/>
            <a:ext cx="25369" cy="252988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CAEECC-D4D2-A1F6-086F-1057E870F11E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>
            <a:off x="2055698" y="4794202"/>
            <a:ext cx="4621730" cy="519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17219" y="4133121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69505" y="423208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31332" y="421790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83937" y="4982521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4"/>
            <a:ext cx="5751192" cy="1091166"/>
          </a:xfrm>
          <a:prstGeom prst="bentConnector3">
            <a:avLst>
              <a:gd name="adj1" fmla="val 476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77954" y="1079579"/>
            <a:ext cx="245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http://app1.kubeoncloud.com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119264" y="5215632"/>
            <a:ext cx="1992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922BAF0D-540F-894E-1542-31AE64A6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192" y="3182239"/>
            <a:ext cx="1016101" cy="9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0E0851-CC9D-73E0-A6C9-5EB3172C2875}"/>
              </a:ext>
            </a:extLst>
          </p:cNvPr>
          <p:cNvSpPr txBox="1"/>
          <p:nvPr/>
        </p:nvSpPr>
        <p:spPr>
          <a:xfrm>
            <a:off x="11987439" y="4081178"/>
            <a:ext cx="11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Secret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DD82EE6-660B-AF7F-5AF9-07D3D214A355}"/>
              </a:ext>
            </a:extLst>
          </p:cNvPr>
          <p:cNvSpPr/>
          <p:nvPr/>
        </p:nvSpPr>
        <p:spPr>
          <a:xfrm>
            <a:off x="10058096" y="3358257"/>
            <a:ext cx="1615338" cy="41443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SSL Cert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18768A-CCDE-C420-6767-3146AEE10A90}"/>
              </a:ext>
            </a:extLst>
          </p:cNvPr>
          <p:cNvSpPr/>
          <p:nvPr/>
        </p:nvSpPr>
        <p:spPr>
          <a:xfrm>
            <a:off x="10058096" y="3882092"/>
            <a:ext cx="1615338" cy="41443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SSL Key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F8D7F02-F0C0-14DB-6AFF-304D42EF248F}"/>
              </a:ext>
            </a:extLst>
          </p:cNvPr>
          <p:cNvSpPr/>
          <p:nvPr/>
        </p:nvSpPr>
        <p:spPr>
          <a:xfrm>
            <a:off x="10306931" y="4455555"/>
            <a:ext cx="2614281" cy="974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534EBE-F2FF-B786-928E-E15C928E22A4}"/>
              </a:ext>
            </a:extLst>
          </p:cNvPr>
          <p:cNvSpPr txBox="1"/>
          <p:nvPr/>
        </p:nvSpPr>
        <p:spPr>
          <a:xfrm>
            <a:off x="10879861" y="5130758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4A44BCE-D9CF-5DA4-9100-54A2011FB0DB}"/>
              </a:ext>
            </a:extLst>
          </p:cNvPr>
          <p:cNvSpPr/>
          <p:nvPr/>
        </p:nvSpPr>
        <p:spPr>
          <a:xfrm>
            <a:off x="10454747" y="4524518"/>
            <a:ext cx="2346853" cy="6594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TLS</a:t>
            </a:r>
          </a:p>
          <a:p>
            <a:pPr algn="ctr"/>
            <a:r>
              <a:rPr lang="en-US" sz="1600"/>
              <a:t>(</a:t>
            </a:r>
            <a:r>
              <a:rPr lang="en-US" sz="1600" err="1"/>
              <a:t>spec.tls.secretName</a:t>
            </a:r>
            <a:r>
              <a:rPr lang="en-US" sz="160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9E54E-F651-116E-E0DD-6341B877CA6D}"/>
              </a:ext>
            </a:extLst>
          </p:cNvPr>
          <p:cNvSpPr txBox="1"/>
          <p:nvPr/>
        </p:nvSpPr>
        <p:spPr>
          <a:xfrm>
            <a:off x="825784" y="1488284"/>
            <a:ext cx="125874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 -&gt; HTTPS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3E86BF3-F6BE-02DD-313F-04A816D48D87}"/>
              </a:ext>
            </a:extLst>
          </p:cNvPr>
          <p:cNvSpPr/>
          <p:nvPr/>
        </p:nvSpPr>
        <p:spPr>
          <a:xfrm>
            <a:off x="7573275" y="969721"/>
            <a:ext cx="5441681" cy="29446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appgw.ingress.kubernetes.io</a:t>
            </a:r>
            <a:r>
              <a:rPr lang="en-US" sz="1800"/>
              <a:t>/</a:t>
            </a:r>
            <a:r>
              <a:rPr lang="en-US" sz="1800" err="1"/>
              <a:t>ssl</a:t>
            </a:r>
            <a:r>
              <a:rPr lang="en-US" sz="1800"/>
              <a:t>-redirect: "true"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D69618A-3E4F-7BAE-3DA1-A677966A8409}"/>
              </a:ext>
            </a:extLst>
          </p:cNvPr>
          <p:cNvCxnSpPr>
            <a:cxnSpLocks/>
            <a:endCxn id="29" idx="2"/>
          </p:cNvCxnSpPr>
          <p:nvPr/>
        </p:nvCxnSpPr>
        <p:spPr>
          <a:xfrm rot="5400000" flipH="1" flipV="1">
            <a:off x="12072443" y="3022945"/>
            <a:ext cx="749895" cy="705535"/>
          </a:xfrm>
          <a:prstGeom prst="bentConnector3">
            <a:avLst>
              <a:gd name="adj1" fmla="val 82236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1AF0911-928B-6997-1A4E-331A3F934CA0}"/>
              </a:ext>
            </a:extLst>
          </p:cNvPr>
          <p:cNvSpPr/>
          <p:nvPr/>
        </p:nvSpPr>
        <p:spPr>
          <a:xfrm>
            <a:off x="3870400" y="3092589"/>
            <a:ext cx="1647531" cy="32725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TLS Certificate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ACF44B7-342C-72C2-D661-F03AE9E168B1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Demo-18</a:t>
            </a:r>
          </a:p>
        </p:txBody>
      </p:sp>
    </p:spTree>
    <p:extLst>
      <p:ext uri="{BB962C8B-B14F-4D97-AF65-F5344CB8AC3E}">
        <p14:creationId xmlns:p14="http://schemas.microsoft.com/office/powerpoint/2010/main" val="222473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- Ingress SSL + SSL Upload to </a:t>
            </a:r>
            <a:r>
              <a:rPr lang="en-US" err="1"/>
              <a:t>AppGw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8167" y="2060519"/>
            <a:ext cx="3218776" cy="1057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297170" y="2473614"/>
            <a:ext cx="4723352" cy="18327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30740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49805" y="1924905"/>
            <a:ext cx="518972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29684" y="2161534"/>
            <a:ext cx="1267486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app2.kubeoncloud.com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473614"/>
            <a:ext cx="233161" cy="1630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52250" y="4785277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714200" y="4064964"/>
            <a:ext cx="4917" cy="72031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17219" y="4133121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69505" y="423208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31332" y="421790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183937" y="4982521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4"/>
            <a:ext cx="5751192" cy="1091166"/>
          </a:xfrm>
          <a:prstGeom prst="bentConnector3">
            <a:avLst>
              <a:gd name="adj1" fmla="val 476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77954" y="1096588"/>
            <a:ext cx="2459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https://app2.kubeoncloud.com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068489" y="5130232"/>
            <a:ext cx="20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89D74E-2DC0-D416-01D1-97A17F1BAAF7}"/>
              </a:ext>
            </a:extLst>
          </p:cNvPr>
          <p:cNvSpPr/>
          <p:nvPr/>
        </p:nvSpPr>
        <p:spPr>
          <a:xfrm>
            <a:off x="6718167" y="3227436"/>
            <a:ext cx="6449172" cy="30360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appgw.ingress.kubernetes.io</a:t>
            </a:r>
            <a:r>
              <a:rPr lang="en-US" sz="1800"/>
              <a:t>/</a:t>
            </a:r>
            <a:r>
              <a:rPr lang="en-US" sz="1800" err="1"/>
              <a:t>appgw</a:t>
            </a:r>
            <a:r>
              <a:rPr lang="en-US" sz="1800"/>
              <a:t>-</a:t>
            </a:r>
            <a:r>
              <a:rPr lang="en-US" sz="1800" err="1"/>
              <a:t>ssl</a:t>
            </a:r>
            <a:r>
              <a:rPr lang="en-US" sz="1800"/>
              <a:t>-certificate: "app2sslcert"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1DFA1-C88E-5186-7B48-87C9288FD53D}"/>
              </a:ext>
            </a:extLst>
          </p:cNvPr>
          <p:cNvSpPr txBox="1"/>
          <p:nvPr/>
        </p:nvSpPr>
        <p:spPr>
          <a:xfrm>
            <a:off x="813354" y="1452328"/>
            <a:ext cx="125874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 -&gt; HTTPS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DE3C6B2-BF86-0A48-41A5-15C2ECE0D666}"/>
              </a:ext>
            </a:extLst>
          </p:cNvPr>
          <p:cNvSpPr/>
          <p:nvPr/>
        </p:nvSpPr>
        <p:spPr>
          <a:xfrm>
            <a:off x="3924739" y="3991874"/>
            <a:ext cx="1420880" cy="1146620"/>
          </a:xfrm>
          <a:prstGeom prst="roundRect">
            <a:avLst>
              <a:gd name="adj" fmla="val 1286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740E98-78D5-6BC5-85AA-C1F54D18CC8A}"/>
              </a:ext>
            </a:extLst>
          </p:cNvPr>
          <p:cNvSpPr/>
          <p:nvPr/>
        </p:nvSpPr>
        <p:spPr>
          <a:xfrm>
            <a:off x="4036490" y="4449107"/>
            <a:ext cx="1192330" cy="25052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SSL Cert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30A75CF-B870-ED8F-609B-A868C75A96B1}"/>
              </a:ext>
            </a:extLst>
          </p:cNvPr>
          <p:cNvSpPr/>
          <p:nvPr/>
        </p:nvSpPr>
        <p:spPr>
          <a:xfrm>
            <a:off x="4068927" y="4763530"/>
            <a:ext cx="1192330" cy="2505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SSL Key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D179DDD-958F-14A1-F87C-0756AB19A511}"/>
              </a:ext>
            </a:extLst>
          </p:cNvPr>
          <p:cNvSpPr/>
          <p:nvPr/>
        </p:nvSpPr>
        <p:spPr>
          <a:xfrm>
            <a:off x="4036270" y="4117739"/>
            <a:ext cx="1192330" cy="25052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SSL PFX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DF2AFF6-2700-7FBB-E2B2-BDB90A19BFA9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 flipV="1">
            <a:off x="2076150" y="4799397"/>
            <a:ext cx="4601278" cy="462130"/>
          </a:xfrm>
          <a:prstGeom prst="bentConnector3">
            <a:avLst>
              <a:gd name="adj1" fmla="val 72948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7425AE0-A30A-46AD-7CEA-4D29A694A15D}"/>
              </a:ext>
            </a:extLst>
          </p:cNvPr>
          <p:cNvCxnSpPr>
            <a:cxnSpLocks/>
            <a:stCxn id="41" idx="0"/>
            <a:endCxn id="27" idx="2"/>
          </p:cNvCxnSpPr>
          <p:nvPr/>
        </p:nvCxnSpPr>
        <p:spPr>
          <a:xfrm flipV="1">
            <a:off x="4632435" y="3251196"/>
            <a:ext cx="30065" cy="8665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4800AB2-89FE-2033-B285-52AB8243843E}"/>
              </a:ext>
            </a:extLst>
          </p:cNvPr>
          <p:cNvSpPr txBox="1"/>
          <p:nvPr/>
        </p:nvSpPr>
        <p:spPr>
          <a:xfrm>
            <a:off x="3495015" y="3663155"/>
            <a:ext cx="2771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SSL Manual Upload to </a:t>
            </a:r>
            <a:r>
              <a:rPr lang="en-US" sz="1400" err="1">
                <a:solidFill>
                  <a:srgbClr val="C00000"/>
                </a:solidFill>
              </a:rPr>
              <a:t>AppGw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FB90CF8-B423-3031-3009-7EDCAB99122F}"/>
              </a:ext>
            </a:extLst>
          </p:cNvPr>
          <p:cNvSpPr/>
          <p:nvPr/>
        </p:nvSpPr>
        <p:spPr>
          <a:xfrm>
            <a:off x="7735262" y="3596990"/>
            <a:ext cx="5441681" cy="29446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appgw.ingress.kubernetes.io</a:t>
            </a:r>
            <a:r>
              <a:rPr lang="en-US" sz="1800"/>
              <a:t>/</a:t>
            </a:r>
            <a:r>
              <a:rPr lang="en-US" sz="1800" err="1"/>
              <a:t>ssl</a:t>
            </a:r>
            <a:r>
              <a:rPr lang="en-US" sz="1800"/>
              <a:t>-redirect: "true"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B55D6AC-9DDF-75EA-1C7F-190216E91226}"/>
              </a:ext>
            </a:extLst>
          </p:cNvPr>
          <p:cNvSpPr/>
          <p:nvPr/>
        </p:nvSpPr>
        <p:spPr>
          <a:xfrm>
            <a:off x="3838734" y="2923944"/>
            <a:ext cx="1647531" cy="32725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TLS Certificate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6C4C71-DE01-7078-1B2F-75CF1DC764AD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Demo-19</a:t>
            </a:r>
          </a:p>
        </p:txBody>
      </p:sp>
    </p:spTree>
    <p:extLst>
      <p:ext uri="{BB962C8B-B14F-4D97-AF65-F5344CB8AC3E}">
        <p14:creationId xmlns:p14="http://schemas.microsoft.com/office/powerpoint/2010/main" val="1079066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/>
              <a:t>Azure AGIC Ingress E2E SSL - Build Backend SSL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E5441-9A23-CA14-8F73-2C2328A28087}"/>
              </a:ext>
            </a:extLst>
          </p:cNvPr>
          <p:cNvSpPr/>
          <p:nvPr/>
        </p:nvSpPr>
        <p:spPr>
          <a:xfrm>
            <a:off x="8763066" y="1977958"/>
            <a:ext cx="4408100" cy="258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8;p35">
            <a:extLst>
              <a:ext uri="{FF2B5EF4-FFF2-40B4-BE49-F238E27FC236}">
                <a16:creationId xmlns:a16="http://schemas.microsoft.com/office/drawing/2014/main" id="{ECAD1437-67AB-9237-F15B-415CC345038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2910" y="2020959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B36D6E-C2C8-C91E-FB38-F5D7CA96766B}"/>
              </a:ext>
            </a:extLst>
          </p:cNvPr>
          <p:cNvSpPr txBox="1"/>
          <p:nvPr/>
        </p:nvSpPr>
        <p:spPr>
          <a:xfrm>
            <a:off x="10503650" y="4238752"/>
            <a:ext cx="9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D4E6AC59-F659-8692-6E48-EF3FE612080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52074" y="2034759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80272A93-9301-41F2-1F83-458095B6F8F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42034" y="2007865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092E909-1F71-B4FD-A8CD-26943252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028" y="2003852"/>
            <a:ext cx="762489" cy="7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71DFDE1-E081-C931-48B5-B8A020D58DEB}"/>
              </a:ext>
            </a:extLst>
          </p:cNvPr>
          <p:cNvSpPr/>
          <p:nvPr/>
        </p:nvSpPr>
        <p:spPr>
          <a:xfrm>
            <a:off x="10629600" y="2003852"/>
            <a:ext cx="834160" cy="75898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A99416-4A9C-B36E-8920-299BE92AC2E2}"/>
              </a:ext>
            </a:extLst>
          </p:cNvPr>
          <p:cNvSpPr/>
          <p:nvPr/>
        </p:nvSpPr>
        <p:spPr>
          <a:xfrm>
            <a:off x="8851033" y="3067135"/>
            <a:ext cx="2167239" cy="1230549"/>
          </a:xfrm>
          <a:prstGeom prst="roundRect">
            <a:avLst>
              <a:gd name="adj" fmla="val 1286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0630B33-0EAA-38DA-FB11-5231857634CC}"/>
              </a:ext>
            </a:extLst>
          </p:cNvPr>
          <p:cNvSpPr/>
          <p:nvPr/>
        </p:nvSpPr>
        <p:spPr>
          <a:xfrm>
            <a:off x="8989594" y="3565141"/>
            <a:ext cx="882467" cy="2482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Cert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A55B353-46D0-E30E-2981-1DF27990417B}"/>
              </a:ext>
            </a:extLst>
          </p:cNvPr>
          <p:cNvSpPr/>
          <p:nvPr/>
        </p:nvSpPr>
        <p:spPr>
          <a:xfrm>
            <a:off x="8999234" y="3857313"/>
            <a:ext cx="872827" cy="2505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Key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5921DF-D154-E206-AA84-7F4CE6A69B97}"/>
              </a:ext>
            </a:extLst>
          </p:cNvPr>
          <p:cNvSpPr txBox="1"/>
          <p:nvPr/>
        </p:nvSpPr>
        <p:spPr>
          <a:xfrm>
            <a:off x="8866890" y="3116319"/>
            <a:ext cx="111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Backend  SSL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0710C783-237B-F7CF-3DBB-1A9CE84C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1" y="3078035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C02C3BA-4C52-9C94-3DC9-92737CFF0CA7}"/>
              </a:ext>
            </a:extLst>
          </p:cNvPr>
          <p:cNvSpPr txBox="1"/>
          <p:nvPr/>
        </p:nvSpPr>
        <p:spPr>
          <a:xfrm>
            <a:off x="10041239" y="3798460"/>
            <a:ext cx="93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Backend</a:t>
            </a:r>
          </a:p>
          <a:p>
            <a:pPr algn="ctr"/>
            <a:r>
              <a:rPr lang="en-US" sz="1400"/>
              <a:t>K8s Secret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708C4D9-72C5-A53E-3BFA-2425DACFB70B}"/>
              </a:ext>
            </a:extLst>
          </p:cNvPr>
          <p:cNvCxnSpPr>
            <a:endCxn id="33" idx="0"/>
          </p:cNvCxnSpPr>
          <p:nvPr/>
        </p:nvCxnSpPr>
        <p:spPr>
          <a:xfrm rot="5400000">
            <a:off x="9918076" y="2749799"/>
            <a:ext cx="333914" cy="300759"/>
          </a:xfrm>
          <a:prstGeom prst="bentConnector3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16C77F3B-1A59-1648-E8D4-D99B068830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8085" y="3941058"/>
            <a:ext cx="904782" cy="90478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D577482-652F-8E6D-E73A-60A8831BA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C1F87E1-7392-DFC5-ADDC-C58D08E002A0}"/>
              </a:ext>
            </a:extLst>
          </p:cNvPr>
          <p:cNvSpPr txBox="1"/>
          <p:nvPr/>
        </p:nvSpPr>
        <p:spPr>
          <a:xfrm>
            <a:off x="1211038" y="2984446"/>
            <a:ext cx="11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LB Public IP</a:t>
            </a:r>
          </a:p>
        </p:txBody>
      </p:sp>
      <p:pic>
        <p:nvPicPr>
          <p:cNvPr id="57" name="Graphic 56" descr="User">
            <a:extLst>
              <a:ext uri="{FF2B5EF4-FFF2-40B4-BE49-F238E27FC236}">
                <a16:creationId xmlns:a16="http://schemas.microsoft.com/office/drawing/2014/main" id="{7AC878CC-39BD-E79B-16F9-0231D5450C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58334" y="1230740"/>
            <a:ext cx="914400" cy="9144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E3D8863-F837-D157-C252-F39A95A504EC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EE1991A-D5E7-1EA2-1737-8C4D518C99D5}"/>
              </a:ext>
            </a:extLst>
          </p:cNvPr>
          <p:cNvCxnSpPr>
            <a:cxnSpLocks/>
            <a:stCxn id="57" idx="2"/>
            <a:endCxn id="49" idx="1"/>
          </p:cNvCxnSpPr>
          <p:nvPr/>
        </p:nvCxnSpPr>
        <p:spPr>
          <a:xfrm rot="16200000" flipH="1">
            <a:off x="534453" y="1909553"/>
            <a:ext cx="518972" cy="99014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BD7CAC-1829-11BF-22DA-FC95479A75D7}"/>
              </a:ext>
            </a:extLst>
          </p:cNvPr>
          <p:cNvSpPr txBox="1"/>
          <p:nvPr/>
        </p:nvSpPr>
        <p:spPr>
          <a:xfrm>
            <a:off x="77954" y="1074590"/>
            <a:ext cx="1461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https://PUBLIC-IP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A331B8-87CF-F171-9350-AAF12A53708F}"/>
              </a:ext>
            </a:extLst>
          </p:cNvPr>
          <p:cNvSpPr txBox="1"/>
          <p:nvPr/>
        </p:nvSpPr>
        <p:spPr>
          <a:xfrm>
            <a:off x="410663" y="2350988"/>
            <a:ext cx="650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77F09E-A9B5-3584-7485-973042A264C8}"/>
              </a:ext>
            </a:extLst>
          </p:cNvPr>
          <p:cNvSpPr txBox="1"/>
          <p:nvPr/>
        </p:nvSpPr>
        <p:spPr>
          <a:xfrm>
            <a:off x="950755" y="4834142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Azure</a:t>
            </a:r>
          </a:p>
          <a:p>
            <a:pPr algn="ctr"/>
            <a:r>
              <a:rPr lang="en-US" sz="1600"/>
              <a:t>Load Balancer</a:t>
            </a:r>
          </a:p>
        </p:txBody>
      </p:sp>
      <p:cxnSp>
        <p:nvCxnSpPr>
          <p:cNvPr id="34816" name="Straight Arrow Connector 34815">
            <a:extLst>
              <a:ext uri="{FF2B5EF4-FFF2-40B4-BE49-F238E27FC236}">
                <a16:creationId xmlns:a16="http://schemas.microsoft.com/office/drawing/2014/main" id="{189AA1BB-2109-8FDD-FDE4-7F742AD89A8A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 flipH="1">
            <a:off x="1690476" y="3070371"/>
            <a:ext cx="4796" cy="870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19" name="Elbow Connector 34818">
            <a:extLst>
              <a:ext uri="{FF2B5EF4-FFF2-40B4-BE49-F238E27FC236}">
                <a16:creationId xmlns:a16="http://schemas.microsoft.com/office/drawing/2014/main" id="{A85561AE-01AD-401E-4173-E725EE2C05E9}"/>
              </a:ext>
            </a:extLst>
          </p:cNvPr>
          <p:cNvCxnSpPr>
            <a:stCxn id="48" idx="3"/>
            <a:endCxn id="12" idx="1"/>
          </p:cNvCxnSpPr>
          <p:nvPr/>
        </p:nvCxnSpPr>
        <p:spPr>
          <a:xfrm flipV="1">
            <a:off x="2142867" y="3268154"/>
            <a:ext cx="6620199" cy="1125295"/>
          </a:xfrm>
          <a:prstGeom prst="bentConnector3">
            <a:avLst>
              <a:gd name="adj1" fmla="val 730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2" name="TextBox 34821">
            <a:extLst>
              <a:ext uri="{FF2B5EF4-FFF2-40B4-BE49-F238E27FC236}">
                <a16:creationId xmlns:a16="http://schemas.microsoft.com/office/drawing/2014/main" id="{7CC9FCDA-ECBA-8010-E5B1-19E2562F64EC}"/>
              </a:ext>
            </a:extLst>
          </p:cNvPr>
          <p:cNvSpPr txBox="1"/>
          <p:nvPr/>
        </p:nvSpPr>
        <p:spPr>
          <a:xfrm>
            <a:off x="7444913" y="2949364"/>
            <a:ext cx="650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C0A3AF-79C7-5917-013F-0B746F229B82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Demo-20</a:t>
            </a:r>
          </a:p>
        </p:txBody>
      </p:sp>
    </p:spTree>
    <p:extLst>
      <p:ext uri="{BB962C8B-B14F-4D97-AF65-F5344CB8AC3E}">
        <p14:creationId xmlns:p14="http://schemas.microsoft.com/office/powerpoint/2010/main" val="1435183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E2E SSL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53776" y="2997856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676426"/>
            <a:ext cx="2624255" cy="10894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21761" y="5759253"/>
            <a:ext cx="760308" cy="74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6062" y="5733257"/>
            <a:ext cx="760308" cy="74940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678665" y="5717212"/>
            <a:ext cx="1327310" cy="103151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176" y="5749954"/>
            <a:ext cx="739780" cy="71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632002" y="6456664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678665" y="6455424"/>
            <a:ext cx="1367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00653" y="6221154"/>
            <a:ext cx="2578012" cy="1181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19" y="5722799"/>
            <a:ext cx="811207" cy="78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21154"/>
            <a:ext cx="4541966" cy="26806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5462375" y="2451754"/>
            <a:ext cx="3300691" cy="8164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47846" y="1225164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909" y="1912009"/>
            <a:ext cx="524548" cy="97965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73554" y="2139674"/>
            <a:ext cx="1388821" cy="6241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frontend.kubeoncloud.com</a:t>
            </a:r>
            <a:endParaRPr lang="en-US" sz="140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451754"/>
            <a:ext cx="277031" cy="184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52250" y="4785277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714200" y="4064964"/>
            <a:ext cx="4917" cy="72031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9568801" y="4646262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21087" y="474522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82914" y="473104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9835519" y="5495662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stCxn id="76" idx="1"/>
            <a:endCxn id="31" idx="3"/>
          </p:cNvCxnSpPr>
          <p:nvPr/>
        </p:nvCxnSpPr>
        <p:spPr>
          <a:xfrm rot="10800000">
            <a:off x="2166027" y="3618055"/>
            <a:ext cx="7402774" cy="1604307"/>
          </a:xfrm>
          <a:prstGeom prst="bentConnector3">
            <a:avLst>
              <a:gd name="adj1" fmla="val 1592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88442" y="1069014"/>
            <a:ext cx="2735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</a:t>
            </a:r>
            <a:r>
              <a:rPr lang="en-US" sz="1400" err="1">
                <a:solidFill>
                  <a:srgbClr val="C00000"/>
                </a:solidFill>
              </a:rPr>
              <a:t>frontend.kubeoncloud.com</a:t>
            </a:r>
            <a:endParaRPr lang="en-US" sz="140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068489" y="5130232"/>
            <a:ext cx="190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1DFA1-C88E-5186-7B48-87C9288FD53D}"/>
              </a:ext>
            </a:extLst>
          </p:cNvPr>
          <p:cNvSpPr txBox="1"/>
          <p:nvPr/>
        </p:nvSpPr>
        <p:spPr>
          <a:xfrm>
            <a:off x="876231" y="1469798"/>
            <a:ext cx="125874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 -&gt; HTTPS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DF2AFF6-2700-7FBB-E2B2-BDB90A19BFA9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 flipV="1">
            <a:off x="2076150" y="4799397"/>
            <a:ext cx="4601278" cy="462130"/>
          </a:xfrm>
          <a:prstGeom prst="bentConnector3">
            <a:avLst>
              <a:gd name="adj1" fmla="val 72948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6FDD45-2B89-FE99-0F86-55A623D9B902}"/>
              </a:ext>
            </a:extLst>
          </p:cNvPr>
          <p:cNvSpPr/>
          <p:nvPr/>
        </p:nvSpPr>
        <p:spPr>
          <a:xfrm>
            <a:off x="8763066" y="1977958"/>
            <a:ext cx="4408100" cy="25803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38;p35">
            <a:extLst>
              <a:ext uri="{FF2B5EF4-FFF2-40B4-BE49-F238E27FC236}">
                <a16:creationId xmlns:a16="http://schemas.microsoft.com/office/drawing/2014/main" id="{3D8ED454-F7EF-B52A-370E-9A5F8C914DAE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852910" y="2020959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F4C5C4-D7A9-76F2-8EE1-8F861709C777}"/>
              </a:ext>
            </a:extLst>
          </p:cNvPr>
          <p:cNvSpPr txBox="1"/>
          <p:nvPr/>
        </p:nvSpPr>
        <p:spPr>
          <a:xfrm>
            <a:off x="10503650" y="4238752"/>
            <a:ext cx="9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DF796A6E-3CE5-C76C-8427-B5FB8D42033A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1452074" y="2034759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D1AE9AF-F434-3BAE-D8AE-A08CE28CE5D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042034" y="2007865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AA10AD0-9994-F234-C1E9-BFB67D8AC726}"/>
              </a:ext>
            </a:extLst>
          </p:cNvPr>
          <p:cNvSpPr/>
          <p:nvPr/>
        </p:nvSpPr>
        <p:spPr>
          <a:xfrm>
            <a:off x="11079924" y="3064315"/>
            <a:ext cx="2039775" cy="1257365"/>
          </a:xfrm>
          <a:prstGeom prst="roundRect">
            <a:avLst>
              <a:gd name="adj" fmla="val 1286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E28FAE-598D-BE2D-CC69-EE4BD8B6816D}"/>
              </a:ext>
            </a:extLst>
          </p:cNvPr>
          <p:cNvSpPr/>
          <p:nvPr/>
        </p:nvSpPr>
        <p:spPr>
          <a:xfrm>
            <a:off x="12123507" y="3509155"/>
            <a:ext cx="882467" cy="2482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Cert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1828BBE-302F-E952-C6C1-D71B040D8DEE}"/>
              </a:ext>
            </a:extLst>
          </p:cNvPr>
          <p:cNvSpPr/>
          <p:nvPr/>
        </p:nvSpPr>
        <p:spPr>
          <a:xfrm>
            <a:off x="12133147" y="3801327"/>
            <a:ext cx="872827" cy="2505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Key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48600389-BD6E-FD5F-0D17-8B3E8348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028" y="2003852"/>
            <a:ext cx="762489" cy="7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0F8A8BB-31C4-6C46-BB8A-DF35841BBD9D}"/>
              </a:ext>
            </a:extLst>
          </p:cNvPr>
          <p:cNvSpPr/>
          <p:nvPr/>
        </p:nvSpPr>
        <p:spPr>
          <a:xfrm>
            <a:off x="10629600" y="2003852"/>
            <a:ext cx="834160" cy="75898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85C90C-2043-F525-C203-79B7F8621B3C}"/>
              </a:ext>
            </a:extLst>
          </p:cNvPr>
          <p:cNvSpPr txBox="1"/>
          <p:nvPr/>
        </p:nvSpPr>
        <p:spPr>
          <a:xfrm>
            <a:off x="11985650" y="3123160"/>
            <a:ext cx="1130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Frontend SSL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9872EBB5-B1DA-C0CD-AB4B-0627CF9E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526" y="3103436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B118E6A-E399-F157-C22C-77D94DADEB37}"/>
              </a:ext>
            </a:extLst>
          </p:cNvPr>
          <p:cNvSpPr txBox="1"/>
          <p:nvPr/>
        </p:nvSpPr>
        <p:spPr>
          <a:xfrm>
            <a:off x="11066001" y="3815206"/>
            <a:ext cx="93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Frontend</a:t>
            </a:r>
          </a:p>
          <a:p>
            <a:pPr algn="ctr"/>
            <a:r>
              <a:rPr lang="en-US" sz="1400"/>
              <a:t>K8s Secret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F1DCDB7-4EFD-8AC1-42B9-E3801A284268}"/>
              </a:ext>
            </a:extLst>
          </p:cNvPr>
          <p:cNvSpPr/>
          <p:nvPr/>
        </p:nvSpPr>
        <p:spPr>
          <a:xfrm>
            <a:off x="8851033" y="3067135"/>
            <a:ext cx="2167239" cy="1230549"/>
          </a:xfrm>
          <a:prstGeom prst="roundRect">
            <a:avLst>
              <a:gd name="adj" fmla="val 1286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EC3E2FD-A00A-1999-DF6C-6666E228A3AB}"/>
              </a:ext>
            </a:extLst>
          </p:cNvPr>
          <p:cNvSpPr/>
          <p:nvPr/>
        </p:nvSpPr>
        <p:spPr>
          <a:xfrm>
            <a:off x="8989594" y="3565141"/>
            <a:ext cx="882467" cy="2482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Cert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30D066F-CBEF-3DA7-501F-030C924F9462}"/>
              </a:ext>
            </a:extLst>
          </p:cNvPr>
          <p:cNvSpPr/>
          <p:nvPr/>
        </p:nvSpPr>
        <p:spPr>
          <a:xfrm>
            <a:off x="8999234" y="3857313"/>
            <a:ext cx="872827" cy="2505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SSL Key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6226376-6A31-A059-31F8-CB9E74BED520}"/>
              </a:ext>
            </a:extLst>
          </p:cNvPr>
          <p:cNvSpPr txBox="1"/>
          <p:nvPr/>
        </p:nvSpPr>
        <p:spPr>
          <a:xfrm>
            <a:off x="8866890" y="3116319"/>
            <a:ext cx="111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Backend  SSL</a:t>
            </a:r>
          </a:p>
        </p:txBody>
      </p:sp>
      <p:pic>
        <p:nvPicPr>
          <p:cNvPr id="86" name="Picture 2">
            <a:extLst>
              <a:ext uri="{FF2B5EF4-FFF2-40B4-BE49-F238E27FC236}">
                <a16:creationId xmlns:a16="http://schemas.microsoft.com/office/drawing/2014/main" id="{DE9B218C-37DD-D54A-E569-9E0CFD51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481" y="3078035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74039BD-ED62-1A01-8E3B-80A9A6D88BD8}"/>
              </a:ext>
            </a:extLst>
          </p:cNvPr>
          <p:cNvSpPr txBox="1"/>
          <p:nvPr/>
        </p:nvSpPr>
        <p:spPr>
          <a:xfrm>
            <a:off x="10041239" y="3798460"/>
            <a:ext cx="93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Backend</a:t>
            </a:r>
          </a:p>
          <a:p>
            <a:pPr algn="ctr"/>
            <a:r>
              <a:rPr lang="en-US" sz="1400"/>
              <a:t>K8s Secret</a:t>
            </a: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2C0AF381-E79D-7DCF-790B-D117C14C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112" y="205980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6F215DBF-CCE4-5303-EC43-52111643830B}"/>
              </a:ext>
            </a:extLst>
          </p:cNvPr>
          <p:cNvCxnSpPr>
            <a:cxnSpLocks/>
            <a:stCxn id="23" idx="0"/>
            <a:endCxn id="88" idx="2"/>
          </p:cNvCxnSpPr>
          <p:nvPr/>
        </p:nvCxnSpPr>
        <p:spPr>
          <a:xfrm rot="5400000" flipH="1" flipV="1">
            <a:off x="12213003" y="2658024"/>
            <a:ext cx="293101" cy="51948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95E48A98-75F0-7843-4833-01F76E98F57D}"/>
              </a:ext>
            </a:extLst>
          </p:cNvPr>
          <p:cNvCxnSpPr>
            <a:endCxn id="63" idx="0"/>
          </p:cNvCxnSpPr>
          <p:nvPr/>
        </p:nvCxnSpPr>
        <p:spPr>
          <a:xfrm rot="5400000">
            <a:off x="9918076" y="2749799"/>
            <a:ext cx="333914" cy="300759"/>
          </a:xfrm>
          <a:prstGeom prst="bentConnector3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9FD3979-E0FF-78E1-1F59-D1FA8518A104}"/>
              </a:ext>
            </a:extLst>
          </p:cNvPr>
          <p:cNvSpPr txBox="1"/>
          <p:nvPr/>
        </p:nvSpPr>
        <p:spPr>
          <a:xfrm>
            <a:off x="6978580" y="2907866"/>
            <a:ext cx="65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9BF4ABE-C3DE-6A66-CC4C-677E42D3DE80}"/>
              </a:ext>
            </a:extLst>
          </p:cNvPr>
          <p:cNvSpPr/>
          <p:nvPr/>
        </p:nvSpPr>
        <p:spPr>
          <a:xfrm>
            <a:off x="3625521" y="2859615"/>
            <a:ext cx="1927379" cy="2534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Frontend Cert and Key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0542F85B-493B-AA79-B623-B87C11822F48}"/>
              </a:ext>
            </a:extLst>
          </p:cNvPr>
          <p:cNvSpPr/>
          <p:nvPr/>
        </p:nvSpPr>
        <p:spPr>
          <a:xfrm>
            <a:off x="3628019" y="3179196"/>
            <a:ext cx="1927379" cy="2534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Backend Cert or Root Cert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6C29BE-6814-7B7B-92B2-CDC605E9433A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Demo-21</a:t>
            </a:r>
          </a:p>
        </p:txBody>
      </p:sp>
    </p:spTree>
    <p:extLst>
      <p:ext uri="{BB962C8B-B14F-4D97-AF65-F5344CB8AC3E}">
        <p14:creationId xmlns:p14="http://schemas.microsoft.com/office/powerpoint/2010/main" val="67022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SSL with Let's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891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</a:t>
            </a:r>
          </a:p>
          <a:p>
            <a:r>
              <a:rPr lang="en-US" sz="1900"/>
              <a:t>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858520" y="3007824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Application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703060"/>
            <a:ext cx="2506629" cy="1094351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767773"/>
            <a:ext cx="735195" cy="74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02005" y="5808399"/>
            <a:ext cx="735195" cy="74940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198944" y="5753121"/>
            <a:ext cx="1490473" cy="1032032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192" y="5821512"/>
            <a:ext cx="752666" cy="7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564739" y="6487489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177593" y="6502459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8983027" y="6250236"/>
            <a:ext cx="2215917" cy="1890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24" y="5772308"/>
            <a:ext cx="799576" cy="77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939177" y="3681493"/>
            <a:ext cx="2990279" cy="1812473"/>
          </a:xfrm>
          <a:prstGeom prst="bentConnector3">
            <a:avLst>
              <a:gd name="adj1" fmla="val 740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7841329" y="2011978"/>
            <a:ext cx="2481977" cy="10570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50236"/>
            <a:ext cx="4541966" cy="23898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63023" y="2071058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8867940" y="272220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509333" y="2084483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6136909" y="2341802"/>
            <a:ext cx="1766775" cy="976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0316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018" y="1911118"/>
            <a:ext cx="546546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73761"/>
            <a:ext cx="2932039" cy="1465245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51453" y="2201891"/>
            <a:ext cx="2085456" cy="279822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96523" y="2341802"/>
            <a:ext cx="254930" cy="294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03684" y="2070217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9379CA0-0E05-1E4E-CD3B-A9B8EC801E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207" y="3171144"/>
            <a:ext cx="893820" cy="893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BA4CF8-206F-F2A7-8721-53310EC3C09C}"/>
              </a:ext>
            </a:extLst>
          </p:cNvPr>
          <p:cNvSpPr txBox="1"/>
          <p:nvPr/>
        </p:nvSpPr>
        <p:spPr>
          <a:xfrm>
            <a:off x="584775" y="3419841"/>
            <a:ext cx="82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DNS </a:t>
            </a:r>
          </a:p>
          <a:p>
            <a:pPr algn="ctr"/>
            <a:r>
              <a:rPr lang="en-US" sz="1400"/>
              <a:t>Zones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B06EB67-2995-7A11-0B44-38CEC5B880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52250" y="4785277"/>
            <a:ext cx="723900" cy="952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412B01-F716-EA4F-CECF-EADB758D824A}"/>
              </a:ext>
            </a:extLst>
          </p:cNvPr>
          <p:cNvSpPr txBox="1"/>
          <p:nvPr/>
        </p:nvSpPr>
        <p:spPr>
          <a:xfrm>
            <a:off x="679229" y="4666470"/>
            <a:ext cx="77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Managed</a:t>
            </a:r>
          </a:p>
          <a:p>
            <a:pPr algn="ctr"/>
            <a:r>
              <a:rPr lang="en-US" sz="1200"/>
              <a:t>Service </a:t>
            </a:r>
          </a:p>
          <a:p>
            <a:pPr algn="ctr"/>
            <a:r>
              <a:rPr lang="en-US" sz="1200"/>
              <a:t>Identity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CE9116-5F46-21CD-48F2-F6AC1048F754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714200" y="4064964"/>
            <a:ext cx="4917" cy="72031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6B34AC5D-B018-3E7B-CC6D-9B39703A57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77428" y="4338131"/>
            <a:ext cx="922532" cy="92253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26C5A2A-3834-3A65-AA6D-03232D94F1DB}"/>
              </a:ext>
            </a:extLst>
          </p:cNvPr>
          <p:cNvSpPr/>
          <p:nvPr/>
        </p:nvSpPr>
        <p:spPr>
          <a:xfrm>
            <a:off x="7990641" y="4459005"/>
            <a:ext cx="1917829" cy="11521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04C4946C-51C3-7F02-A31D-2CCC978F925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042927" y="4557965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637;p35">
            <a:extLst>
              <a:ext uri="{FF2B5EF4-FFF2-40B4-BE49-F238E27FC236}">
                <a16:creationId xmlns:a16="http://schemas.microsoft.com/office/drawing/2014/main" id="{7CF9C192-EF37-F409-BCC2-E7AF0C02C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04754" y="4543784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20088E-6CB3-6212-584E-CEC80CBD65C2}"/>
              </a:ext>
            </a:extLst>
          </p:cNvPr>
          <p:cNvSpPr txBox="1"/>
          <p:nvPr/>
        </p:nvSpPr>
        <p:spPr>
          <a:xfrm>
            <a:off x="8257359" y="5308405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External DNS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DDB98288-3DE7-B415-7AD5-5C837ADF4DBD}"/>
              </a:ext>
            </a:extLst>
          </p:cNvPr>
          <p:cNvCxnSpPr>
            <a:cxnSpLocks/>
            <a:stCxn id="76" idx="1"/>
            <a:endCxn id="31" idx="3"/>
          </p:cNvCxnSpPr>
          <p:nvPr/>
        </p:nvCxnSpPr>
        <p:spPr>
          <a:xfrm rot="10800000">
            <a:off x="2166027" y="3618054"/>
            <a:ext cx="5824614" cy="1417050"/>
          </a:xfrm>
          <a:prstGeom prst="bentConnector3">
            <a:avLst>
              <a:gd name="adj1" fmla="val 398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-3225" y="1013496"/>
            <a:ext cx="2530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https://sapp1.kubeoncloud.com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6E4A3-6D41-79A8-D65A-C2AD5BBA2D4D}"/>
              </a:ext>
            </a:extLst>
          </p:cNvPr>
          <p:cNvSpPr txBox="1"/>
          <p:nvPr/>
        </p:nvSpPr>
        <p:spPr>
          <a:xfrm>
            <a:off x="6258186" y="5204166"/>
            <a:ext cx="1848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AKS </a:t>
            </a:r>
            <a:r>
              <a:rPr lang="en-US" sz="1400" err="1"/>
              <a:t>NodePool</a:t>
            </a:r>
            <a:r>
              <a:rPr lang="en-US" sz="1400"/>
              <a:t> VMSS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1DFA1-C88E-5186-7B48-87C9288FD53D}"/>
              </a:ext>
            </a:extLst>
          </p:cNvPr>
          <p:cNvSpPr txBox="1"/>
          <p:nvPr/>
        </p:nvSpPr>
        <p:spPr>
          <a:xfrm>
            <a:off x="-56645" y="2297427"/>
            <a:ext cx="1258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 -&gt; HTTPS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FDF2AFF6-2700-7FBB-E2B2-BDB90A19BFA9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 flipV="1">
            <a:off x="2076150" y="4799397"/>
            <a:ext cx="4601278" cy="462130"/>
          </a:xfrm>
          <a:prstGeom prst="bentConnector3">
            <a:avLst>
              <a:gd name="adj1" fmla="val 72948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D9B10E-438E-6995-EE34-0AD5CB14B6A0}"/>
              </a:ext>
            </a:extLst>
          </p:cNvPr>
          <p:cNvSpPr/>
          <p:nvPr/>
        </p:nvSpPr>
        <p:spPr>
          <a:xfrm>
            <a:off x="95330" y="3296714"/>
            <a:ext cx="421489" cy="416773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S</a:t>
            </a:r>
          </a:p>
          <a:p>
            <a:pPr algn="ctr"/>
            <a:endParaRPr lang="en-US"/>
          </a:p>
          <a:p>
            <a:pPr algn="ctr"/>
            <a:r>
              <a:rPr lang="en-US"/>
              <a:t>ENCR</a:t>
            </a:r>
          </a:p>
          <a:p>
            <a:pPr algn="ctr"/>
            <a:r>
              <a:rPr lang="en-US"/>
              <a:t>y</a:t>
            </a:r>
          </a:p>
          <a:p>
            <a:pPr algn="ctr"/>
            <a:r>
              <a:rPr lang="en-US"/>
              <a:t>P</a:t>
            </a:r>
          </a:p>
          <a:p>
            <a:pPr algn="ctr"/>
            <a:r>
              <a:rPr lang="en-US"/>
              <a:t>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30D47B-1C0E-D32B-FB2B-378BC8B53136}"/>
              </a:ext>
            </a:extLst>
          </p:cNvPr>
          <p:cNvSpPr/>
          <p:nvPr/>
        </p:nvSpPr>
        <p:spPr>
          <a:xfrm>
            <a:off x="10441873" y="4726048"/>
            <a:ext cx="2507308" cy="969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D4AAA88B-DE67-9006-AFA9-3DA29C11FBB5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362379" y="4774010"/>
            <a:ext cx="758160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60;p35">
            <a:extLst>
              <a:ext uri="{FF2B5EF4-FFF2-40B4-BE49-F238E27FC236}">
                <a16:creationId xmlns:a16="http://schemas.microsoft.com/office/drawing/2014/main" id="{23405771-FAAD-6E29-CDF7-001FFA2E1EC1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077222" y="4787435"/>
            <a:ext cx="755667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37;p35">
            <a:extLst>
              <a:ext uri="{FF2B5EF4-FFF2-40B4-BE49-F238E27FC236}">
                <a16:creationId xmlns:a16="http://schemas.microsoft.com/office/drawing/2014/main" id="{D8E549DC-815C-5BDA-47C4-350934A339E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03041" y="4773169"/>
            <a:ext cx="786386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F0901D8-BA6E-3C73-75CC-564FE747AC05}"/>
              </a:ext>
            </a:extLst>
          </p:cNvPr>
          <p:cNvSpPr txBox="1"/>
          <p:nvPr/>
        </p:nvSpPr>
        <p:spPr>
          <a:xfrm>
            <a:off x="10946843" y="5387261"/>
            <a:ext cx="148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Cert-Manager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DED4E2A-B573-4A1B-741A-ED1567D29D25}"/>
              </a:ext>
            </a:extLst>
          </p:cNvPr>
          <p:cNvCxnSpPr>
            <a:cxnSpLocks/>
            <a:stCxn id="18" idx="2"/>
            <a:endCxn id="21" idx="3"/>
          </p:cNvCxnSpPr>
          <p:nvPr/>
        </p:nvCxnSpPr>
        <p:spPr>
          <a:xfrm rot="5400000" flipH="1" flipV="1">
            <a:off x="5500901" y="16172"/>
            <a:ext cx="2253453" cy="12643106"/>
          </a:xfrm>
          <a:prstGeom prst="bentConnector4">
            <a:avLst>
              <a:gd name="adj1" fmla="val -10144"/>
              <a:gd name="adj2" fmla="val 101808"/>
            </a:avLst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232123B-7A45-08AA-B367-8132A040169E}"/>
              </a:ext>
            </a:extLst>
          </p:cNvPr>
          <p:cNvSpPr/>
          <p:nvPr/>
        </p:nvSpPr>
        <p:spPr>
          <a:xfrm>
            <a:off x="4082630" y="2509169"/>
            <a:ext cx="2085456" cy="279822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sapp2.kubeoncloud.com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81F69E7-99C7-4993-7089-2331CF04684A}"/>
              </a:ext>
            </a:extLst>
          </p:cNvPr>
          <p:cNvCxnSpPr>
            <a:cxnSpLocks/>
            <a:stCxn id="60" idx="3"/>
            <a:endCxn id="89" idx="1"/>
          </p:cNvCxnSpPr>
          <p:nvPr/>
        </p:nvCxnSpPr>
        <p:spPr>
          <a:xfrm>
            <a:off x="3796523" y="2636619"/>
            <a:ext cx="286107" cy="12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66141B0C-BF89-CF3C-3C2E-ECA1782F4A86}"/>
              </a:ext>
            </a:extLst>
          </p:cNvPr>
          <p:cNvSpPr/>
          <p:nvPr/>
        </p:nvSpPr>
        <p:spPr>
          <a:xfrm>
            <a:off x="7860522" y="3144171"/>
            <a:ext cx="2481977" cy="1057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oogle Shape;638;p35">
            <a:extLst>
              <a:ext uri="{FF2B5EF4-FFF2-40B4-BE49-F238E27FC236}">
                <a16:creationId xmlns:a16="http://schemas.microsoft.com/office/drawing/2014/main" id="{E33819AF-5A98-C9F1-BEC0-6E581CC55C8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27105" y="3182526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316E7763-1BCD-77BF-093F-DCC1BB34CF21}"/>
              </a:ext>
            </a:extLst>
          </p:cNvPr>
          <p:cNvSpPr txBox="1"/>
          <p:nvPr/>
        </p:nvSpPr>
        <p:spPr>
          <a:xfrm>
            <a:off x="8820109" y="386979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101" name="Google Shape;660;p35">
            <a:extLst>
              <a:ext uri="{FF2B5EF4-FFF2-40B4-BE49-F238E27FC236}">
                <a16:creationId xmlns:a16="http://schemas.microsoft.com/office/drawing/2014/main" id="{CAA63A88-8362-B352-D539-C53C848D0F5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473415" y="3195951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637;p35">
            <a:extLst>
              <a:ext uri="{FF2B5EF4-FFF2-40B4-BE49-F238E27FC236}">
                <a16:creationId xmlns:a16="http://schemas.microsoft.com/office/drawing/2014/main" id="{C7B8DB93-0842-81E4-5D84-05BE884BF8C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67766" y="3181685"/>
            <a:ext cx="793485" cy="73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C5C035A1-CDC7-07E3-CDCA-EA93AA806443}"/>
              </a:ext>
            </a:extLst>
          </p:cNvPr>
          <p:cNvCxnSpPr>
            <a:cxnSpLocks/>
            <a:stCxn id="89" idx="3"/>
            <a:endCxn id="102" idx="1"/>
          </p:cNvCxnSpPr>
          <p:nvPr/>
        </p:nvCxnSpPr>
        <p:spPr>
          <a:xfrm>
            <a:off x="6168086" y="2649080"/>
            <a:ext cx="1699680" cy="9018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A4E7F1BC-772F-3224-582D-D1ABBB33F747}"/>
              </a:ext>
            </a:extLst>
          </p:cNvPr>
          <p:cNvSpPr txBox="1"/>
          <p:nvPr/>
        </p:nvSpPr>
        <p:spPr>
          <a:xfrm>
            <a:off x="-32147" y="1319877"/>
            <a:ext cx="2530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https://sapp2.kubeoncloud.com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D92BB15-97A5-12BC-7857-08FB24B9F040}"/>
              </a:ext>
            </a:extLst>
          </p:cNvPr>
          <p:cNvSpPr/>
          <p:nvPr/>
        </p:nvSpPr>
        <p:spPr>
          <a:xfrm>
            <a:off x="10500060" y="2005706"/>
            <a:ext cx="927354" cy="21941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8541FEF4-B8CD-F94C-8594-37FB4633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089" y="2702889"/>
            <a:ext cx="848702" cy="82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9736C046-C05B-E5BA-FD8C-BADD463ED918}"/>
              </a:ext>
            </a:extLst>
          </p:cNvPr>
          <p:cNvCxnSpPr>
            <a:cxnSpLocks/>
            <a:stCxn id="93" idx="0"/>
            <a:endCxn id="3" idx="3"/>
          </p:cNvCxnSpPr>
          <p:nvPr/>
        </p:nvCxnSpPr>
        <p:spPr>
          <a:xfrm rot="16200000" flipV="1">
            <a:off x="10565671" y="2298120"/>
            <a:ext cx="162404" cy="6471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852B3FA2-B4CA-02DE-179D-3ED1AD553865}"/>
              </a:ext>
            </a:extLst>
          </p:cNvPr>
          <p:cNvCxnSpPr>
            <a:cxnSpLocks/>
            <a:stCxn id="93" idx="2"/>
            <a:endCxn id="98" idx="3"/>
          </p:cNvCxnSpPr>
          <p:nvPr/>
        </p:nvCxnSpPr>
        <p:spPr>
          <a:xfrm rot="5400000">
            <a:off x="10582666" y="3284903"/>
            <a:ext cx="147609" cy="6279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C71133F-4DAC-5070-6DE3-CA1874EF4F12}"/>
              </a:ext>
            </a:extLst>
          </p:cNvPr>
          <p:cNvSpPr/>
          <p:nvPr/>
        </p:nvSpPr>
        <p:spPr>
          <a:xfrm>
            <a:off x="11493560" y="2021535"/>
            <a:ext cx="1688487" cy="21941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2">
            <a:extLst>
              <a:ext uri="{FF2B5EF4-FFF2-40B4-BE49-F238E27FC236}">
                <a16:creationId xmlns:a16="http://schemas.microsoft.com/office/drawing/2014/main" id="{693590F7-3830-5F4C-8CD9-1535875AB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161" y="2058032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>
            <a:extLst>
              <a:ext uri="{FF2B5EF4-FFF2-40B4-BE49-F238E27FC236}">
                <a16:creationId xmlns:a16="http://schemas.microsoft.com/office/drawing/2014/main" id="{DCE6251B-89E8-B350-362F-E89F36D3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059" y="3243534"/>
            <a:ext cx="793486" cy="76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5F14809-32EC-C455-ED52-16C41BEE2858}"/>
              </a:ext>
            </a:extLst>
          </p:cNvPr>
          <p:cNvSpPr txBox="1"/>
          <p:nvPr/>
        </p:nvSpPr>
        <p:spPr>
          <a:xfrm>
            <a:off x="11630509" y="2742306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sapp1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24B353E-3928-494D-1359-943E5290892C}"/>
              </a:ext>
            </a:extLst>
          </p:cNvPr>
          <p:cNvSpPr txBox="1"/>
          <p:nvPr/>
        </p:nvSpPr>
        <p:spPr>
          <a:xfrm>
            <a:off x="11666562" y="3924982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sapp2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1C189661-31FB-AECC-96BE-92AAA4491FE0}"/>
              </a:ext>
            </a:extLst>
          </p:cNvPr>
          <p:cNvSpPr/>
          <p:nvPr/>
        </p:nvSpPr>
        <p:spPr>
          <a:xfrm>
            <a:off x="12344648" y="3394288"/>
            <a:ext cx="727230" cy="26039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SSL Cert</a:t>
            </a:r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8959733A-38BA-5379-EE62-68E491A677A7}"/>
              </a:ext>
            </a:extLst>
          </p:cNvPr>
          <p:cNvSpPr/>
          <p:nvPr/>
        </p:nvSpPr>
        <p:spPr>
          <a:xfrm>
            <a:off x="12354288" y="3686460"/>
            <a:ext cx="719286" cy="2627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SSL Key</a:t>
            </a:r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EF8A84CF-2C4D-183A-FC2E-B294E108ED65}"/>
              </a:ext>
            </a:extLst>
          </p:cNvPr>
          <p:cNvSpPr/>
          <p:nvPr/>
        </p:nvSpPr>
        <p:spPr>
          <a:xfrm>
            <a:off x="12380925" y="2208328"/>
            <a:ext cx="727230" cy="26039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SSL Cert</a:t>
            </a:r>
          </a:p>
        </p:txBody>
      </p:sp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5BC6DAA2-BF11-6663-295E-C2644C58964A}"/>
              </a:ext>
            </a:extLst>
          </p:cNvPr>
          <p:cNvSpPr/>
          <p:nvPr/>
        </p:nvSpPr>
        <p:spPr>
          <a:xfrm>
            <a:off x="12390565" y="2500500"/>
            <a:ext cx="719286" cy="26279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SSL Key</a:t>
            </a:r>
          </a:p>
        </p:txBody>
      </p:sp>
      <p:cxnSp>
        <p:nvCxnSpPr>
          <p:cNvPr id="1032" name="Elbow Connector 1031">
            <a:extLst>
              <a:ext uri="{FF2B5EF4-FFF2-40B4-BE49-F238E27FC236}">
                <a16:creationId xmlns:a16="http://schemas.microsoft.com/office/drawing/2014/main" id="{1CAA6B9C-216C-0197-BF27-C41383CEADAC}"/>
              </a:ext>
            </a:extLst>
          </p:cNvPr>
          <p:cNvCxnSpPr>
            <a:stCxn id="21" idx="0"/>
            <a:endCxn id="114" idx="2"/>
          </p:cNvCxnSpPr>
          <p:nvPr/>
        </p:nvCxnSpPr>
        <p:spPr>
          <a:xfrm rot="5400000" flipH="1" flipV="1">
            <a:off x="11761477" y="4149722"/>
            <a:ext cx="510376" cy="642277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ounded Rectangle 1033">
            <a:extLst>
              <a:ext uri="{FF2B5EF4-FFF2-40B4-BE49-F238E27FC236}">
                <a16:creationId xmlns:a16="http://schemas.microsoft.com/office/drawing/2014/main" id="{28D97B5F-BD50-650E-8B3D-3CA458569F4A}"/>
              </a:ext>
            </a:extLst>
          </p:cNvPr>
          <p:cNvSpPr/>
          <p:nvPr/>
        </p:nvSpPr>
        <p:spPr>
          <a:xfrm>
            <a:off x="11594737" y="3044156"/>
            <a:ext cx="1465214" cy="2150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Auto-Generated</a:t>
            </a:r>
          </a:p>
        </p:txBody>
      </p:sp>
      <p:cxnSp>
        <p:nvCxnSpPr>
          <p:cNvPr id="1042" name="Elbow Connector 1041">
            <a:extLst>
              <a:ext uri="{FF2B5EF4-FFF2-40B4-BE49-F238E27FC236}">
                <a16:creationId xmlns:a16="http://schemas.microsoft.com/office/drawing/2014/main" id="{619CD02E-C3AC-9CE1-8EE0-CE4BF2A3958A}"/>
              </a:ext>
            </a:extLst>
          </p:cNvPr>
          <p:cNvCxnSpPr/>
          <p:nvPr/>
        </p:nvCxnSpPr>
        <p:spPr>
          <a:xfrm>
            <a:off x="9101510" y="5624397"/>
            <a:ext cx="2144417" cy="518077"/>
          </a:xfrm>
          <a:prstGeom prst="bentConnector3">
            <a:avLst>
              <a:gd name="adj1" fmla="val -483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Elbow Connector 1044">
            <a:extLst>
              <a:ext uri="{FF2B5EF4-FFF2-40B4-BE49-F238E27FC236}">
                <a16:creationId xmlns:a16="http://schemas.microsoft.com/office/drawing/2014/main" id="{55B4AC28-A9FE-67DF-4143-434F1A505235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H="1" flipV="1">
            <a:off x="10441873" y="5210997"/>
            <a:ext cx="753556" cy="751609"/>
          </a:xfrm>
          <a:prstGeom prst="bentConnector3">
            <a:avLst>
              <a:gd name="adj1" fmla="val -3033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Rounded Rectangle 1058">
            <a:extLst>
              <a:ext uri="{FF2B5EF4-FFF2-40B4-BE49-F238E27FC236}">
                <a16:creationId xmlns:a16="http://schemas.microsoft.com/office/drawing/2014/main" id="{D28A07E2-2BB9-1C1A-1C92-AEE5DAFA2B7A}"/>
              </a:ext>
            </a:extLst>
          </p:cNvPr>
          <p:cNvSpPr/>
          <p:nvPr/>
        </p:nvSpPr>
        <p:spPr>
          <a:xfrm>
            <a:off x="3796523" y="2826722"/>
            <a:ext cx="1689877" cy="26481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sapp1 SSL cert</a:t>
            </a:r>
          </a:p>
        </p:txBody>
      </p:sp>
      <p:sp>
        <p:nvSpPr>
          <p:cNvPr id="1060" name="Rounded Rectangle 1059">
            <a:extLst>
              <a:ext uri="{FF2B5EF4-FFF2-40B4-BE49-F238E27FC236}">
                <a16:creationId xmlns:a16="http://schemas.microsoft.com/office/drawing/2014/main" id="{BFCAB7CC-1CDC-1F94-BDA7-5D68821E041D}"/>
              </a:ext>
            </a:extLst>
          </p:cNvPr>
          <p:cNvSpPr/>
          <p:nvPr/>
        </p:nvSpPr>
        <p:spPr>
          <a:xfrm>
            <a:off x="3780048" y="3158015"/>
            <a:ext cx="1689877" cy="264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sapp2 SSL cert</a:t>
            </a:r>
          </a:p>
        </p:txBody>
      </p:sp>
      <p:sp>
        <p:nvSpPr>
          <p:cNvPr id="1061" name="Rounded Rectangle 1060">
            <a:extLst>
              <a:ext uri="{FF2B5EF4-FFF2-40B4-BE49-F238E27FC236}">
                <a16:creationId xmlns:a16="http://schemas.microsoft.com/office/drawing/2014/main" id="{37ECFE0C-F2CE-BFB8-D29A-C459895CDB84}"/>
              </a:ext>
            </a:extLst>
          </p:cNvPr>
          <p:cNvSpPr/>
          <p:nvPr/>
        </p:nvSpPr>
        <p:spPr>
          <a:xfrm>
            <a:off x="7325768" y="955643"/>
            <a:ext cx="6227506" cy="30333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cert-</a:t>
            </a:r>
            <a:r>
              <a:rPr lang="en-IN" sz="1800" b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manager.io</a:t>
            </a:r>
            <a:r>
              <a:rPr lang="en-IN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/cluster-issuer: </a:t>
            </a:r>
            <a:r>
              <a:rPr lang="en-IN" sz="1800" b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letsencrypt</a:t>
            </a:r>
            <a:endParaRPr lang="en-IN" sz="1800" b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B649FB-61A9-D504-3CFA-4DC41A5D347D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Demo-22</a:t>
            </a:r>
          </a:p>
        </p:txBody>
      </p:sp>
    </p:spTree>
    <p:extLst>
      <p:ext uri="{BB962C8B-B14F-4D97-AF65-F5344CB8AC3E}">
        <p14:creationId xmlns:p14="http://schemas.microsoft.com/office/powerpoint/2010/main" val="99056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AGIC - Ingress + Enable WAF on </a:t>
            </a:r>
            <a:r>
              <a:rPr lang="en-US" err="1"/>
              <a:t>AppGw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3404061" y="1995310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079044" y="3977494"/>
            <a:ext cx="1554411" cy="265633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8167" y="2060519"/>
            <a:ext cx="3218776" cy="10570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541135" y="2636619"/>
            <a:ext cx="4479387" cy="202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13613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41242" y="1916341"/>
            <a:ext cx="536099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04398"/>
            <a:ext cx="2932039" cy="2524059"/>
          </a:xfrm>
          <a:prstGeom prst="roundRect">
            <a:avLst>
              <a:gd name="adj" fmla="val 7248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45651" y="2418601"/>
            <a:ext cx="1495484" cy="436036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myapp1.kubeoncloud.com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96523" y="2636619"/>
            <a:ext cx="2491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1342" y="1085240"/>
            <a:ext cx="269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http://myapp1.kubeoncloud.com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69C52C7-6201-BDD6-CAF7-98A5FF1543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72832" y="3244497"/>
            <a:ext cx="813886" cy="81388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D269CD7-FDE7-7D97-5D39-468C08875636}"/>
              </a:ext>
            </a:extLst>
          </p:cNvPr>
          <p:cNvSpPr txBox="1"/>
          <p:nvPr/>
        </p:nvSpPr>
        <p:spPr>
          <a:xfrm>
            <a:off x="3183361" y="4051431"/>
            <a:ext cx="52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WAF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D728F5C-5983-D90F-CE19-1881CAA88A28}"/>
              </a:ext>
            </a:extLst>
          </p:cNvPr>
          <p:cNvSpPr/>
          <p:nvPr/>
        </p:nvSpPr>
        <p:spPr>
          <a:xfrm>
            <a:off x="2856143" y="3163960"/>
            <a:ext cx="2656552" cy="1207270"/>
          </a:xfrm>
          <a:prstGeom prst="roundRect">
            <a:avLst>
              <a:gd name="adj" fmla="val 1003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34435FA-A463-4B3E-F9DC-7096DD814031}"/>
              </a:ext>
            </a:extLst>
          </p:cNvPr>
          <p:cNvSpPr/>
          <p:nvPr/>
        </p:nvSpPr>
        <p:spPr>
          <a:xfrm>
            <a:off x="3856145" y="3269031"/>
            <a:ext cx="1575330" cy="92254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Default</a:t>
            </a:r>
          </a:p>
          <a:p>
            <a:pPr algn="ctr"/>
            <a:r>
              <a:rPr lang="en-US" sz="1800"/>
              <a:t>OWASP</a:t>
            </a:r>
          </a:p>
          <a:p>
            <a:pPr algn="ctr"/>
            <a:r>
              <a:rPr lang="en-US" sz="1800"/>
              <a:t>Policies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180B4B-03DC-5431-C776-5A64109F5683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Demo-23</a:t>
            </a:r>
          </a:p>
        </p:txBody>
      </p:sp>
    </p:spTree>
    <p:extLst>
      <p:ext uri="{BB962C8B-B14F-4D97-AF65-F5344CB8AC3E}">
        <p14:creationId xmlns:p14="http://schemas.microsoft.com/office/powerpoint/2010/main" val="1536360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+ WAF Custom Policy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012" y="2257852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98234" y="291963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4583" y="2180649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3404061" y="1995310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364326" y="4262776"/>
            <a:ext cx="983847" cy="265633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958167" y="2060519"/>
            <a:ext cx="3218776" cy="10570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79861" y="228850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90104" y="200745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626171" y="2301927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2101531" y="2636619"/>
            <a:ext cx="783052" cy="274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541135" y="2636619"/>
            <a:ext cx="4479387" cy="2026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27629" y="1203166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-18122" y="195210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536018" y="1911118"/>
            <a:ext cx="546546" cy="95944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18399" y="2004399"/>
            <a:ext cx="2932039" cy="3094622"/>
          </a:xfrm>
          <a:prstGeom prst="roundRect">
            <a:avLst>
              <a:gd name="adj" fmla="val 7248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045651" y="2418601"/>
            <a:ext cx="1495484" cy="436036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myapp1.kubeoncloud.com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96523" y="2636619"/>
            <a:ext cx="2491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20522" y="228766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6C093-4C00-34B1-1983-087246752F84}"/>
              </a:ext>
            </a:extLst>
          </p:cNvPr>
          <p:cNvSpPr txBox="1"/>
          <p:nvPr/>
        </p:nvSpPr>
        <p:spPr>
          <a:xfrm>
            <a:off x="-24846" y="1053625"/>
            <a:ext cx="269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http://myapp1.kubeoncloud.com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976" y="2289350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69C52C7-6201-BDD6-CAF7-98A5FF1543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72832" y="3244497"/>
            <a:ext cx="813886" cy="81388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D269CD7-FDE7-7D97-5D39-468C08875636}"/>
              </a:ext>
            </a:extLst>
          </p:cNvPr>
          <p:cNvSpPr txBox="1"/>
          <p:nvPr/>
        </p:nvSpPr>
        <p:spPr>
          <a:xfrm>
            <a:off x="3183361" y="4051431"/>
            <a:ext cx="52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WAF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D728F5C-5983-D90F-CE19-1881CAA88A28}"/>
              </a:ext>
            </a:extLst>
          </p:cNvPr>
          <p:cNvSpPr/>
          <p:nvPr/>
        </p:nvSpPr>
        <p:spPr>
          <a:xfrm>
            <a:off x="2856143" y="3163960"/>
            <a:ext cx="2656552" cy="1752810"/>
          </a:xfrm>
          <a:prstGeom prst="roundRect">
            <a:avLst>
              <a:gd name="adj" fmla="val 1003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34435FA-A463-4B3E-F9DC-7096DD814031}"/>
              </a:ext>
            </a:extLst>
          </p:cNvPr>
          <p:cNvSpPr/>
          <p:nvPr/>
        </p:nvSpPr>
        <p:spPr>
          <a:xfrm>
            <a:off x="3856145" y="3269031"/>
            <a:ext cx="1575330" cy="92254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Default</a:t>
            </a:r>
          </a:p>
          <a:p>
            <a:pPr algn="ctr"/>
            <a:r>
              <a:rPr lang="en-US" sz="1800"/>
              <a:t>OWASP</a:t>
            </a:r>
          </a:p>
          <a:p>
            <a:pPr algn="ctr"/>
            <a:r>
              <a:rPr lang="en-US" sz="1800"/>
              <a:t>Policies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209121-279A-8C75-E3BB-EF88F0247F7C}"/>
              </a:ext>
            </a:extLst>
          </p:cNvPr>
          <p:cNvSpPr/>
          <p:nvPr/>
        </p:nvSpPr>
        <p:spPr>
          <a:xfrm>
            <a:off x="3039145" y="4367177"/>
            <a:ext cx="2224422" cy="422028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WAF Custom Policy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CAFE6DE-7041-8A73-553C-104401A57826}"/>
              </a:ext>
            </a:extLst>
          </p:cNvPr>
          <p:cNvSpPr/>
          <p:nvPr/>
        </p:nvSpPr>
        <p:spPr>
          <a:xfrm>
            <a:off x="6826838" y="3277571"/>
            <a:ext cx="6321600" cy="403937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err="1"/>
              <a:t>appgw.ingress.kubernetes.io</a:t>
            </a:r>
            <a:r>
              <a:rPr lang="en-US" sz="1700"/>
              <a:t>/</a:t>
            </a:r>
            <a:r>
              <a:rPr lang="en-US" sz="1700" err="1"/>
              <a:t>waf</a:t>
            </a:r>
            <a:r>
              <a:rPr lang="en-US" sz="1700"/>
              <a:t>-policy-for-path: WAF-RESOURCE-ID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2E5589C-91FD-7A98-A458-1432E95A4C3A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5263567" y="3479540"/>
            <a:ext cx="1563271" cy="1098651"/>
          </a:xfrm>
          <a:prstGeom prst="bentConnector3">
            <a:avLst>
              <a:gd name="adj1" fmla="val 76893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0B0E8C7-1B17-F143-3DC6-63B8A0CAB5A4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Demo-24</a:t>
            </a:r>
          </a:p>
        </p:txBody>
      </p:sp>
    </p:spTree>
    <p:extLst>
      <p:ext uri="{BB962C8B-B14F-4D97-AF65-F5344CB8AC3E}">
        <p14:creationId xmlns:p14="http://schemas.microsoft.com/office/powerpoint/2010/main" val="2671642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Private 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706" y="4012230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755864" y="4779870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02593" y="5662162"/>
            <a:ext cx="2698060" cy="1103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476054" y="5690820"/>
            <a:ext cx="1620751" cy="1099947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11335" y="6458242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84982" y="6467429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00653" y="6213871"/>
            <a:ext cx="2375401" cy="269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478915" y="4387437"/>
            <a:ext cx="744596" cy="264626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835046" y="4244542"/>
            <a:ext cx="3218776" cy="10570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13871"/>
            <a:ext cx="4468161" cy="27535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37136" y="428815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11439" y="4962917"/>
            <a:ext cx="12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Echo Server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89416" y="4289613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644083" y="3570747"/>
            <a:ext cx="3060527" cy="1767525"/>
          </a:xfrm>
          <a:prstGeom prst="roundRect">
            <a:avLst>
              <a:gd name="adj" fmla="val 7248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77797" y="4287316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05" y="4289005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637;p35">
            <a:extLst>
              <a:ext uri="{FF2B5EF4-FFF2-40B4-BE49-F238E27FC236}">
                <a16:creationId xmlns:a16="http://schemas.microsoft.com/office/drawing/2014/main" id="{9CD25DCD-B8B5-1FA3-48A1-6C42F1B9344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378" y="5775380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3AD64D0B-CECF-0784-9DD8-7C99846F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0" y="5790016"/>
            <a:ext cx="719701" cy="6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40C9FEB2-4DE5-26D8-E558-44D4ED73C1C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88432" y="578651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23BF88A2-AF2C-552F-6A08-84A3C299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212" y="5810501"/>
            <a:ext cx="738892" cy="7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Graphic 1032">
            <a:extLst>
              <a:ext uri="{FF2B5EF4-FFF2-40B4-BE49-F238E27FC236}">
                <a16:creationId xmlns:a16="http://schemas.microsoft.com/office/drawing/2014/main" id="{056134C8-9F57-9436-F7BC-88467BDAAB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61212" y="4035472"/>
            <a:ext cx="911940" cy="91194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062A218-C4CE-B24F-51D7-A070FBEF57D7}"/>
              </a:ext>
            </a:extLst>
          </p:cNvPr>
          <p:cNvSpPr txBox="1"/>
          <p:nvPr/>
        </p:nvSpPr>
        <p:spPr>
          <a:xfrm>
            <a:off x="3980806" y="3627717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Gateway</a:t>
            </a:r>
          </a:p>
        </p:txBody>
      </p:sp>
      <p:sp>
        <p:nvSpPr>
          <p:cNvPr id="1035" name="Rounded Rectangle 1034">
            <a:extLst>
              <a:ext uri="{FF2B5EF4-FFF2-40B4-BE49-F238E27FC236}">
                <a16:creationId xmlns:a16="http://schemas.microsoft.com/office/drawing/2014/main" id="{B5011F9E-F341-3ABC-8F7B-EAEE6CE4B64A}"/>
              </a:ext>
            </a:extLst>
          </p:cNvPr>
          <p:cNvSpPr/>
          <p:nvPr/>
        </p:nvSpPr>
        <p:spPr>
          <a:xfrm>
            <a:off x="5045336" y="4267128"/>
            <a:ext cx="538361" cy="436036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/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8BC7371B-250D-B6BC-048C-F0223FD8C43D}"/>
              </a:ext>
            </a:extLst>
          </p:cNvPr>
          <p:cNvCxnSpPr>
            <a:cxnSpLocks/>
            <a:stCxn id="1033" idx="3"/>
            <a:endCxn id="1035" idx="1"/>
          </p:cNvCxnSpPr>
          <p:nvPr/>
        </p:nvCxnSpPr>
        <p:spPr>
          <a:xfrm flipV="1">
            <a:off x="4873152" y="4485146"/>
            <a:ext cx="172184" cy="6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Elbow Connector 1041">
            <a:extLst>
              <a:ext uri="{FF2B5EF4-FFF2-40B4-BE49-F238E27FC236}">
                <a16:creationId xmlns:a16="http://schemas.microsoft.com/office/drawing/2014/main" id="{2E4F36A6-309D-BDC7-49E2-3977386E9C35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5704610" y="4454510"/>
            <a:ext cx="4130436" cy="31853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E5F8-6C0D-DD95-C372-6D200CD9DE45}"/>
              </a:ext>
            </a:extLst>
          </p:cNvPr>
          <p:cNvSpPr/>
          <p:nvPr/>
        </p:nvSpPr>
        <p:spPr>
          <a:xfrm>
            <a:off x="8640172" y="2118327"/>
            <a:ext cx="1357529" cy="1057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84F337DF-1856-CDAA-8DC7-E3B308CC8477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922193" y="2161101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271954-A1F6-7A4E-BB6B-93DF8E6B2230}"/>
              </a:ext>
            </a:extLst>
          </p:cNvPr>
          <p:cNvSpPr txBox="1"/>
          <p:nvPr/>
        </p:nvSpPr>
        <p:spPr>
          <a:xfrm>
            <a:off x="8841079" y="2826507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curl 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C14A429-561B-CDB6-BB67-EBA7FCFC1C75}"/>
              </a:ext>
            </a:extLst>
          </p:cNvPr>
          <p:cNvSpPr/>
          <p:nvPr/>
        </p:nvSpPr>
        <p:spPr>
          <a:xfrm>
            <a:off x="2691980" y="4271034"/>
            <a:ext cx="1093204" cy="436036"/>
          </a:xfrm>
          <a:prstGeom prst="roundRect">
            <a:avLst/>
          </a:prstGeom>
          <a:solidFill>
            <a:srgbClr val="7030A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Private IP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EB30A20C-BBFA-819A-7AB9-6CA79AFCA33B}"/>
              </a:ext>
            </a:extLst>
          </p:cNvPr>
          <p:cNvCxnSpPr>
            <a:cxnSpLocks/>
            <a:stCxn id="59" idx="2"/>
            <a:endCxn id="14" idx="1"/>
          </p:cNvCxnSpPr>
          <p:nvPr/>
        </p:nvCxnSpPr>
        <p:spPr>
          <a:xfrm rot="16200000" flipH="1">
            <a:off x="4379372" y="-1613966"/>
            <a:ext cx="295254" cy="822634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D2C45A16-AEDA-33E8-C317-F522314E2830}"/>
              </a:ext>
            </a:extLst>
          </p:cNvPr>
          <p:cNvCxnSpPr>
            <a:cxnSpLocks/>
          </p:cNvCxnSpPr>
          <p:nvPr/>
        </p:nvCxnSpPr>
        <p:spPr>
          <a:xfrm rot="5400000">
            <a:off x="5749986" y="701106"/>
            <a:ext cx="1091458" cy="6124072"/>
          </a:xfrm>
          <a:prstGeom prst="bentConnector3">
            <a:avLst>
              <a:gd name="adj1" fmla="val 130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User">
            <a:extLst>
              <a:ext uri="{FF2B5EF4-FFF2-40B4-BE49-F238E27FC236}">
                <a16:creationId xmlns:a16="http://schemas.microsoft.com/office/drawing/2014/main" id="{FA8DE931-5402-7273-DBF9-0A7387D083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43374" y="1437180"/>
            <a:ext cx="91440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0607120-9F22-977D-B45E-E535F5D7AFB5}"/>
              </a:ext>
            </a:extLst>
          </p:cNvPr>
          <p:cNvSpPr txBox="1"/>
          <p:nvPr/>
        </p:nvSpPr>
        <p:spPr>
          <a:xfrm>
            <a:off x="14899" y="2161694"/>
            <a:ext cx="104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Test User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0ABF51B-D4D2-0F1F-BE4E-7CDEF50FB255}"/>
              </a:ext>
            </a:extLst>
          </p:cNvPr>
          <p:cNvSpPr/>
          <p:nvPr/>
        </p:nvSpPr>
        <p:spPr>
          <a:xfrm>
            <a:off x="7751623" y="3776505"/>
            <a:ext cx="5363033" cy="30958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appgw.ingress.kubernetes.io</a:t>
            </a:r>
            <a:r>
              <a:rPr lang="en-US" sz="1800"/>
              <a:t>/use-private-</a:t>
            </a:r>
            <a:r>
              <a:rPr lang="en-US" sz="1800" err="1"/>
              <a:t>ip</a:t>
            </a:r>
            <a:r>
              <a:rPr lang="en-US" sz="1800"/>
              <a:t>: "true"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60B9BB-25DD-1510-0D2B-9DD4A52C39B2}"/>
              </a:ext>
            </a:extLst>
          </p:cNvPr>
          <p:cNvCxnSpPr>
            <a:cxnSpLocks/>
            <a:stCxn id="28" idx="3"/>
            <a:endCxn id="1033" idx="1"/>
          </p:cNvCxnSpPr>
          <p:nvPr/>
        </p:nvCxnSpPr>
        <p:spPr>
          <a:xfrm>
            <a:off x="3785184" y="4489052"/>
            <a:ext cx="176028" cy="2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4FD73A-5C5E-45AE-D48E-246B19D50A2E}"/>
              </a:ext>
            </a:extLst>
          </p:cNvPr>
          <p:cNvSpPr txBox="1"/>
          <p:nvPr/>
        </p:nvSpPr>
        <p:spPr>
          <a:xfrm>
            <a:off x="992790" y="2238822"/>
            <a:ext cx="2542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curl http://private-</a:t>
            </a:r>
            <a:r>
              <a:rPr lang="en-US" err="1"/>
              <a:t>ip</a:t>
            </a: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2D7C0F-BCB7-07A8-2E39-4491700DA97A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Demo-25</a:t>
            </a:r>
          </a:p>
        </p:txBody>
      </p:sp>
    </p:spTree>
    <p:extLst>
      <p:ext uri="{BB962C8B-B14F-4D97-AF65-F5344CB8AC3E}">
        <p14:creationId xmlns:p14="http://schemas.microsoft.com/office/powerpoint/2010/main" val="392559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Multiple Ingress Controllers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383" y="4383330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008419" y="5140376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02593" y="5662162"/>
            <a:ext cx="2698060" cy="1103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476054" y="5690820"/>
            <a:ext cx="1620751" cy="1099947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11335" y="6458242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84982" y="6467429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00653" y="6213871"/>
            <a:ext cx="2375401" cy="269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511037" y="4355315"/>
            <a:ext cx="744596" cy="271051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835046" y="4244542"/>
            <a:ext cx="3218776" cy="105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13871"/>
            <a:ext cx="4468161" cy="27535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37136" y="428815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074728" y="49527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89416" y="4289613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31183" y="357074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6590" y="4401389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600479" y="4210685"/>
            <a:ext cx="304443" cy="85336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72571" y="4225139"/>
            <a:ext cx="2932039" cy="1113133"/>
          </a:xfrm>
          <a:prstGeom prst="roundRect">
            <a:avLst>
              <a:gd name="adj" fmla="val 7248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877797" y="4287316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05" y="4289005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637;p35">
            <a:extLst>
              <a:ext uri="{FF2B5EF4-FFF2-40B4-BE49-F238E27FC236}">
                <a16:creationId xmlns:a16="http://schemas.microsoft.com/office/drawing/2014/main" id="{9CD25DCD-B8B5-1FA3-48A1-6C42F1B9344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378" y="5775380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3AD64D0B-CECF-0784-9DD8-7C99846F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0" y="5790016"/>
            <a:ext cx="719701" cy="6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40C9FEB2-4DE5-26D8-E558-44D4ED73C1C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88432" y="578651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23BF88A2-AF2C-552F-6A08-84A3C299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212" y="5810501"/>
            <a:ext cx="738892" cy="7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4305223-37B0-CBBE-A23E-FB7B28437287}"/>
              </a:ext>
            </a:extLst>
          </p:cNvPr>
          <p:cNvSpPr/>
          <p:nvPr/>
        </p:nvSpPr>
        <p:spPr>
          <a:xfrm>
            <a:off x="6462591" y="2606383"/>
            <a:ext cx="2750159" cy="1095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79EAFF7-B538-0D6C-E867-A1076EC9003A}"/>
              </a:ext>
            </a:extLst>
          </p:cNvPr>
          <p:cNvSpPr txBox="1"/>
          <p:nvPr/>
        </p:nvSpPr>
        <p:spPr>
          <a:xfrm>
            <a:off x="6607290" y="3338476"/>
            <a:ext cx="2514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NGINX Ingress Controller</a:t>
            </a:r>
          </a:p>
        </p:txBody>
      </p:sp>
      <p:pic>
        <p:nvPicPr>
          <p:cNvPr id="89" name="Google Shape;638;p35">
            <a:extLst>
              <a:ext uri="{FF2B5EF4-FFF2-40B4-BE49-F238E27FC236}">
                <a16:creationId xmlns:a16="http://schemas.microsoft.com/office/drawing/2014/main" id="{1D08D55D-FE6D-1B45-3CBD-C8D6FE3ED75E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43459" y="2680539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7;p35">
            <a:extLst>
              <a:ext uri="{FF2B5EF4-FFF2-40B4-BE49-F238E27FC236}">
                <a16:creationId xmlns:a16="http://schemas.microsoft.com/office/drawing/2014/main" id="{A79E3AF6-C04C-A417-F881-182F76780B3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05658" y="2679822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60;p35">
            <a:extLst>
              <a:ext uri="{FF2B5EF4-FFF2-40B4-BE49-F238E27FC236}">
                <a16:creationId xmlns:a16="http://schemas.microsoft.com/office/drawing/2014/main" id="{8AA31E6A-3B47-AB1D-FEE9-6FCF9CD4CE4A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74331" y="2679822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37AD6C1E-9769-58CD-686E-C8F64E09D7B2}"/>
              </a:ext>
            </a:extLst>
          </p:cNvPr>
          <p:cNvSpPr/>
          <p:nvPr/>
        </p:nvSpPr>
        <p:spPr>
          <a:xfrm>
            <a:off x="2757051" y="2548399"/>
            <a:ext cx="2932039" cy="1113133"/>
          </a:xfrm>
          <a:prstGeom prst="roundRect">
            <a:avLst>
              <a:gd name="adj" fmla="val 7248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4267F42-99ED-24A0-E030-15E16C18F04A}"/>
              </a:ext>
            </a:extLst>
          </p:cNvPr>
          <p:cNvSpPr txBox="1"/>
          <p:nvPr/>
        </p:nvSpPr>
        <p:spPr>
          <a:xfrm>
            <a:off x="3457892" y="2597931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Azure Load Balancer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F949A4EB-34AB-722A-2DF7-767AEA8FBCB6}"/>
              </a:ext>
            </a:extLst>
          </p:cNvPr>
          <p:cNvCxnSpPr>
            <a:cxnSpLocks/>
            <a:stCxn id="35" idx="0"/>
            <a:endCxn id="105" idx="1"/>
          </p:cNvCxnSpPr>
          <p:nvPr/>
        </p:nvCxnSpPr>
        <p:spPr>
          <a:xfrm rot="5400000" flipH="1" flipV="1">
            <a:off x="545857" y="2935267"/>
            <a:ext cx="415640" cy="85532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Graphic 104">
            <a:extLst>
              <a:ext uri="{FF2B5EF4-FFF2-40B4-BE49-F238E27FC236}">
                <a16:creationId xmlns:a16="http://schemas.microsoft.com/office/drawing/2014/main" id="{4F866341-29CA-208D-DB48-55748A8EE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1338" y="2748847"/>
            <a:ext cx="812519" cy="812519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BF5C6A5D-ABC4-0A1E-E836-2A25AC575062}"/>
              </a:ext>
            </a:extLst>
          </p:cNvPr>
          <p:cNvSpPr txBox="1"/>
          <p:nvPr/>
        </p:nvSpPr>
        <p:spPr>
          <a:xfrm>
            <a:off x="1085210" y="3485999"/>
            <a:ext cx="103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LB Public IP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0962060B-91F5-2820-F719-F44E137FBD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67352" y="2730920"/>
            <a:ext cx="846210" cy="846210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5D54E57-BE80-41C8-3615-8CDDDFF83D6E}"/>
              </a:ext>
            </a:extLst>
          </p:cNvPr>
          <p:cNvCxnSpPr>
            <a:cxnSpLocks/>
            <a:stCxn id="112" idx="3"/>
            <a:endCxn id="71" idx="1"/>
          </p:cNvCxnSpPr>
          <p:nvPr/>
        </p:nvCxnSpPr>
        <p:spPr>
          <a:xfrm>
            <a:off x="3713562" y="3154025"/>
            <a:ext cx="2749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475B03-9CC1-A39E-5FEC-40398209A9E2}"/>
              </a:ext>
            </a:extLst>
          </p:cNvPr>
          <p:cNvCxnSpPr>
            <a:cxnSpLocks/>
            <a:stCxn id="105" idx="3"/>
            <a:endCxn id="112" idx="1"/>
          </p:cNvCxnSpPr>
          <p:nvPr/>
        </p:nvCxnSpPr>
        <p:spPr>
          <a:xfrm flipV="1">
            <a:off x="1993857" y="3154025"/>
            <a:ext cx="873495" cy="1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E884C8-8BE2-7E5F-B23E-2440564E1899}"/>
              </a:ext>
            </a:extLst>
          </p:cNvPr>
          <p:cNvSpPr/>
          <p:nvPr/>
        </p:nvSpPr>
        <p:spPr>
          <a:xfrm>
            <a:off x="9843607" y="2607521"/>
            <a:ext cx="3208050" cy="1095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0CB8902-5EEF-3700-2DDE-FA768166901A}"/>
              </a:ext>
            </a:extLst>
          </p:cNvPr>
          <p:cNvSpPr txBox="1"/>
          <p:nvPr/>
        </p:nvSpPr>
        <p:spPr>
          <a:xfrm>
            <a:off x="11174188" y="336885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122" name="Google Shape;638;p35">
            <a:extLst>
              <a:ext uri="{FF2B5EF4-FFF2-40B4-BE49-F238E27FC236}">
                <a16:creationId xmlns:a16="http://schemas.microsoft.com/office/drawing/2014/main" id="{015A8725-EA84-3071-2CD9-AC388FDB920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62286" y="2689831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637;p35">
            <a:extLst>
              <a:ext uri="{FF2B5EF4-FFF2-40B4-BE49-F238E27FC236}">
                <a16:creationId xmlns:a16="http://schemas.microsoft.com/office/drawing/2014/main" id="{7A8F2B85-EA6D-C9C2-D25D-49C6C6C2E2F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44434" y="2689818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60;p35">
            <a:extLst>
              <a:ext uri="{FF2B5EF4-FFF2-40B4-BE49-F238E27FC236}">
                <a16:creationId xmlns:a16="http://schemas.microsoft.com/office/drawing/2014/main" id="{A0F4C073-6CB6-7E6D-4AA3-CCE12FD6193A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33485" y="2685496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Picture 2">
            <a:extLst>
              <a:ext uri="{FF2B5EF4-FFF2-40B4-BE49-F238E27FC236}">
                <a16:creationId xmlns:a16="http://schemas.microsoft.com/office/drawing/2014/main" id="{1857E9F8-50F0-4941-997F-E87EED03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417" y="2677952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C3F68768-68BD-B254-EC4E-A636FFD27B99}"/>
              </a:ext>
            </a:extLst>
          </p:cNvPr>
          <p:cNvCxnSpPr>
            <a:stCxn id="71" idx="0"/>
            <a:endCxn id="120" idx="0"/>
          </p:cNvCxnSpPr>
          <p:nvPr/>
        </p:nvCxnSpPr>
        <p:spPr>
          <a:xfrm rot="16200000" flipH="1">
            <a:off x="9642082" y="801972"/>
            <a:ext cx="1138" cy="3609961"/>
          </a:xfrm>
          <a:prstGeom prst="bentConnector3">
            <a:avLst>
              <a:gd name="adj1" fmla="val -2869718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Graphic 1032">
            <a:extLst>
              <a:ext uri="{FF2B5EF4-FFF2-40B4-BE49-F238E27FC236}">
                <a16:creationId xmlns:a16="http://schemas.microsoft.com/office/drawing/2014/main" id="{056134C8-9F57-9436-F7BC-88467BDAAB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885396" y="4333620"/>
            <a:ext cx="911940" cy="91194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062A218-C4CE-B24F-51D7-A070FBEF57D7}"/>
              </a:ext>
            </a:extLst>
          </p:cNvPr>
          <p:cNvSpPr txBox="1"/>
          <p:nvPr/>
        </p:nvSpPr>
        <p:spPr>
          <a:xfrm>
            <a:off x="3404551" y="4213713"/>
            <a:ext cx="171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Gateway</a:t>
            </a:r>
          </a:p>
        </p:txBody>
      </p:sp>
      <p:sp>
        <p:nvSpPr>
          <p:cNvPr id="1035" name="Rounded Rectangle 1034">
            <a:extLst>
              <a:ext uri="{FF2B5EF4-FFF2-40B4-BE49-F238E27FC236}">
                <a16:creationId xmlns:a16="http://schemas.microsoft.com/office/drawing/2014/main" id="{B5011F9E-F341-3ABC-8F7B-EAEE6CE4B64A}"/>
              </a:ext>
            </a:extLst>
          </p:cNvPr>
          <p:cNvSpPr/>
          <p:nvPr/>
        </p:nvSpPr>
        <p:spPr>
          <a:xfrm>
            <a:off x="4046464" y="4571572"/>
            <a:ext cx="1495484" cy="436036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/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8BC7371B-250D-B6BC-048C-F0223FD8C43D}"/>
              </a:ext>
            </a:extLst>
          </p:cNvPr>
          <p:cNvCxnSpPr>
            <a:cxnSpLocks/>
            <a:stCxn id="1033" idx="3"/>
            <a:endCxn id="1035" idx="1"/>
          </p:cNvCxnSpPr>
          <p:nvPr/>
        </p:nvCxnSpPr>
        <p:spPr>
          <a:xfrm>
            <a:off x="3797336" y="4789590"/>
            <a:ext cx="2491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4CE54F55-EFE8-E809-B5A5-7366B545B6FA}"/>
              </a:ext>
            </a:extLst>
          </p:cNvPr>
          <p:cNvCxnSpPr>
            <a:cxnSpLocks/>
            <a:stCxn id="11" idx="3"/>
            <a:endCxn id="1033" idx="1"/>
          </p:cNvCxnSpPr>
          <p:nvPr/>
        </p:nvCxnSpPr>
        <p:spPr>
          <a:xfrm>
            <a:off x="1991902" y="4789590"/>
            <a:ext cx="893494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Elbow Connector 1041">
            <a:extLst>
              <a:ext uri="{FF2B5EF4-FFF2-40B4-BE49-F238E27FC236}">
                <a16:creationId xmlns:a16="http://schemas.microsoft.com/office/drawing/2014/main" id="{2E4F36A6-309D-BDC7-49E2-3977386E9C35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5704610" y="4773049"/>
            <a:ext cx="4130436" cy="86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Elbow Connector 1046">
            <a:extLst>
              <a:ext uri="{FF2B5EF4-FFF2-40B4-BE49-F238E27FC236}">
                <a16:creationId xmlns:a16="http://schemas.microsoft.com/office/drawing/2014/main" id="{586DC9C1-A512-F8C6-476B-53E88F875A69}"/>
              </a:ext>
            </a:extLst>
          </p:cNvPr>
          <p:cNvCxnSpPr>
            <a:stCxn id="87" idx="2"/>
            <a:endCxn id="72" idx="0"/>
          </p:cNvCxnSpPr>
          <p:nvPr/>
        </p:nvCxnSpPr>
        <p:spPr>
          <a:xfrm rot="16200000" flipH="1">
            <a:off x="9084004" y="2488394"/>
            <a:ext cx="1983012" cy="4421840"/>
          </a:xfrm>
          <a:prstGeom prst="bentConnector3">
            <a:avLst>
              <a:gd name="adj1" fmla="val 89524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BAEB461-6A8B-AFEB-B9BE-28EF5A64FAFF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Demo-26</a:t>
            </a:r>
          </a:p>
        </p:txBody>
      </p:sp>
    </p:spTree>
    <p:extLst>
      <p:ext uri="{BB962C8B-B14F-4D97-AF65-F5344CB8AC3E}">
        <p14:creationId xmlns:p14="http://schemas.microsoft.com/office/powerpoint/2010/main" val="334220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/>
              <a:t>Azure Kubernetes Service AGIC Ingress - 30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633990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08" y="-257091"/>
            <a:ext cx="12618720" cy="1188851"/>
          </a:xfrm>
        </p:spPr>
        <p:txBody>
          <a:bodyPr>
            <a:noAutofit/>
          </a:bodyPr>
          <a:lstStyle/>
          <a:p>
            <a:r>
              <a:rPr lang="en-US" sz="3600"/>
              <a:t>Azure Application Gateway Ingress Controller install using Helm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727" y="1995748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75959" y="196163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459" y="5515900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8550" y="830064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81014" y="873902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1014" y="3795883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601410" y="4622019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047545"/>
            <a:ext cx="3428098" cy="171833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4826" y="538745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25016" y="5375315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072431"/>
            <a:ext cx="1783753" cy="171833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6" y="5386198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stCxn id="68" idx="3"/>
            <a:endCxn id="72" idx="1"/>
          </p:cNvCxnSpPr>
          <p:nvPr/>
        </p:nvCxnSpPr>
        <p:spPr>
          <a:xfrm>
            <a:off x="9904496" y="5906714"/>
            <a:ext cx="1488694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98" y="5402474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ED0666C-8EBB-D541-AE6A-383AE30054DD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77164" y="5906714"/>
            <a:ext cx="4499234" cy="15539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905959" y="6286751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999860" y="4278776"/>
            <a:ext cx="808077" cy="1666172"/>
          </a:xfrm>
          <a:prstGeom prst="bentConnector3">
            <a:avLst>
              <a:gd name="adj1" fmla="val 2575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297886" y="5386198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3613811" y="539930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675116" y="4770229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3945739-29F1-A752-BD6F-C45EE01FCB5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10722" cy="113373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571C3F17-272E-96EB-D19B-B66681B805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803" y="1395768"/>
            <a:ext cx="826355" cy="86012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BA85B3C-21FA-E2D5-2DEB-64559338E531}"/>
              </a:ext>
            </a:extLst>
          </p:cNvPr>
          <p:cNvCxnSpPr>
            <a:endCxn id="68" idx="0"/>
          </p:cNvCxnSpPr>
          <p:nvPr/>
        </p:nvCxnSpPr>
        <p:spPr>
          <a:xfrm>
            <a:off x="768234" y="1769448"/>
            <a:ext cx="7422213" cy="3278097"/>
          </a:xfrm>
          <a:prstGeom prst="bentConnector2">
            <a:avLst/>
          </a:prstGeom>
          <a:ln w="38100">
            <a:solidFill>
              <a:srgbClr val="138C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F1F3EC3-B06C-341E-22B0-4FF16B80B781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Demo-27</a:t>
            </a:r>
          </a:p>
        </p:txBody>
      </p:sp>
    </p:spTree>
    <p:extLst>
      <p:ext uri="{BB962C8B-B14F-4D97-AF65-F5344CB8AC3E}">
        <p14:creationId xmlns:p14="http://schemas.microsoft.com/office/powerpoint/2010/main" val="1191258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Shared Application Gateway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729463" y="659453"/>
            <a:ext cx="13507238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039125" y="629838"/>
            <a:ext cx="14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4114800"/>
            <a:ext cx="7086600" cy="28328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1713" y="413601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94453" y="410377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715" y="2917866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924886" y="3662997"/>
            <a:ext cx="147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AppGW</a:t>
            </a:r>
            <a:r>
              <a:rPr lang="en-US" sz="1400"/>
              <a:t> 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50" y="720706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3688422"/>
            <a:ext cx="7566131" cy="3463492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8585" y="3609993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329346" y="3681570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02593" y="5662162"/>
            <a:ext cx="2698060" cy="11034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476054" y="5690820"/>
            <a:ext cx="1620751" cy="1099947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711335" y="6458242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84982" y="6467429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00653" y="6213871"/>
            <a:ext cx="2375401" cy="269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1826" y="6832622"/>
            <a:ext cx="131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Resource</a:t>
            </a:r>
          </a:p>
          <a:p>
            <a:pPr algn="ctr"/>
            <a:r>
              <a:rPr lang="en-US" sz="14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10" idx="2"/>
          </p:cNvCxnSpPr>
          <p:nvPr/>
        </p:nvCxnSpPr>
        <p:spPr>
          <a:xfrm rot="5400000" flipH="1" flipV="1">
            <a:off x="2511038" y="4355316"/>
            <a:ext cx="744595" cy="271051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835046" y="4244542"/>
            <a:ext cx="3218776" cy="105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213871"/>
            <a:ext cx="4468161" cy="27535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37136" y="428815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074728" y="49527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89416" y="4289613"/>
            <a:ext cx="762489" cy="70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3851" y="2105283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43922" y="2935925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627811" y="2745221"/>
            <a:ext cx="304443" cy="85336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72571" y="1995829"/>
            <a:ext cx="2932039" cy="3342444"/>
          </a:xfrm>
          <a:prstGeom prst="roundRect">
            <a:avLst>
              <a:gd name="adj" fmla="val 7248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877797" y="4287316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89F7A05-62A2-81E1-2F55-A3DA7715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05" y="4289005"/>
            <a:ext cx="734363" cy="7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637;p35">
            <a:extLst>
              <a:ext uri="{FF2B5EF4-FFF2-40B4-BE49-F238E27FC236}">
                <a16:creationId xmlns:a16="http://schemas.microsoft.com/office/drawing/2014/main" id="{9CD25DCD-B8B5-1FA3-48A1-6C42F1B9344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378" y="5775380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3AD64D0B-CECF-0784-9DD8-7C99846F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0" y="5790016"/>
            <a:ext cx="719701" cy="6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40C9FEB2-4DE5-26D8-E558-44D4ED73C1C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88432" y="578651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23BF88A2-AF2C-552F-6A08-84A3C299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212" y="5810501"/>
            <a:ext cx="738892" cy="7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Graphic 1032">
            <a:extLst>
              <a:ext uri="{FF2B5EF4-FFF2-40B4-BE49-F238E27FC236}">
                <a16:creationId xmlns:a16="http://schemas.microsoft.com/office/drawing/2014/main" id="{056134C8-9F57-9436-F7BC-88467BDAAB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36204" y="2850462"/>
            <a:ext cx="911940" cy="91194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062A218-C4CE-B24F-51D7-A070FBEF57D7}"/>
              </a:ext>
            </a:extLst>
          </p:cNvPr>
          <p:cNvSpPr txBox="1"/>
          <p:nvPr/>
        </p:nvSpPr>
        <p:spPr>
          <a:xfrm>
            <a:off x="2754002" y="3785155"/>
            <a:ext cx="1286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Application </a:t>
            </a:r>
          </a:p>
          <a:p>
            <a:pPr algn="ctr"/>
            <a:r>
              <a:rPr lang="en-US" sz="1400"/>
              <a:t>Gateway</a:t>
            </a:r>
          </a:p>
        </p:txBody>
      </p:sp>
      <p:sp>
        <p:nvSpPr>
          <p:cNvPr id="1035" name="Rounded Rectangle 1034">
            <a:extLst>
              <a:ext uri="{FF2B5EF4-FFF2-40B4-BE49-F238E27FC236}">
                <a16:creationId xmlns:a16="http://schemas.microsoft.com/office/drawing/2014/main" id="{B5011F9E-F341-3ABC-8F7B-EAEE6CE4B64A}"/>
              </a:ext>
            </a:extLst>
          </p:cNvPr>
          <p:cNvSpPr/>
          <p:nvPr/>
        </p:nvSpPr>
        <p:spPr>
          <a:xfrm>
            <a:off x="4028635" y="3615477"/>
            <a:ext cx="1495484" cy="372441"/>
          </a:xfrm>
          <a:prstGeom prst="roundRect">
            <a:avLst/>
          </a:prstGeom>
          <a:solidFill>
            <a:srgbClr val="389954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/</a:t>
            </a:r>
          </a:p>
        </p:txBody>
      </p:sp>
      <p:cxnSp>
        <p:nvCxnSpPr>
          <p:cNvPr id="1037" name="Elbow Connector 1036">
            <a:extLst>
              <a:ext uri="{FF2B5EF4-FFF2-40B4-BE49-F238E27FC236}">
                <a16:creationId xmlns:a16="http://schemas.microsoft.com/office/drawing/2014/main" id="{4CE54F55-EFE8-E809-B5A5-7366B545B6FA}"/>
              </a:ext>
            </a:extLst>
          </p:cNvPr>
          <p:cNvCxnSpPr>
            <a:cxnSpLocks/>
            <a:stCxn id="11" idx="3"/>
            <a:endCxn id="1033" idx="1"/>
          </p:cNvCxnSpPr>
          <p:nvPr/>
        </p:nvCxnSpPr>
        <p:spPr>
          <a:xfrm flipV="1">
            <a:off x="2019234" y="3306432"/>
            <a:ext cx="916970" cy="1769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Elbow Connector 1041">
            <a:extLst>
              <a:ext uri="{FF2B5EF4-FFF2-40B4-BE49-F238E27FC236}">
                <a16:creationId xmlns:a16="http://schemas.microsoft.com/office/drawing/2014/main" id="{2E4F36A6-309D-BDC7-49E2-3977386E9C35}"/>
              </a:ext>
            </a:extLst>
          </p:cNvPr>
          <p:cNvCxnSpPr>
            <a:cxnSpLocks/>
            <a:stCxn id="1035" idx="2"/>
            <a:endCxn id="3" idx="1"/>
          </p:cNvCxnSpPr>
          <p:nvPr/>
        </p:nvCxnSpPr>
        <p:spPr>
          <a:xfrm rot="16200000" flipH="1">
            <a:off x="6913146" y="1851148"/>
            <a:ext cx="785131" cy="505866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FF1DEB17-75FD-3BE6-947A-7262588E909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019" y="6699138"/>
            <a:ext cx="512494" cy="533435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9B50722-A174-8C2A-6CE6-CB6B9BFF336F}"/>
              </a:ext>
            </a:extLst>
          </p:cNvPr>
          <p:cNvCxnSpPr>
            <a:cxnSpLocks/>
            <a:stCxn id="14" idx="2"/>
            <a:endCxn id="74" idx="2"/>
          </p:cNvCxnSpPr>
          <p:nvPr/>
        </p:nvCxnSpPr>
        <p:spPr>
          <a:xfrm rot="5400000" flipH="1" flipV="1">
            <a:off x="3912557" y="3258282"/>
            <a:ext cx="404999" cy="7543583"/>
          </a:xfrm>
          <a:prstGeom prst="bentConnector3">
            <a:avLst>
              <a:gd name="adj1" fmla="val -56445"/>
            </a:avLst>
          </a:prstGeom>
          <a:ln w="25400">
            <a:solidFill>
              <a:srgbClr val="56AA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22787E4-D249-0B01-1EEF-12FE95AE68D4}"/>
              </a:ext>
            </a:extLst>
          </p:cNvPr>
          <p:cNvSpPr/>
          <p:nvPr/>
        </p:nvSpPr>
        <p:spPr>
          <a:xfrm>
            <a:off x="4280286" y="2268230"/>
            <a:ext cx="2531617" cy="352791"/>
          </a:xfrm>
          <a:prstGeom prst="roundRect">
            <a:avLst/>
          </a:prstGeom>
          <a:solidFill>
            <a:srgbClr val="0070C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myaciapp1.kubeoncloud.com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141F9CD-CEA8-ED24-4FF4-AD21AA5D4D80}"/>
              </a:ext>
            </a:extLst>
          </p:cNvPr>
          <p:cNvSpPr/>
          <p:nvPr/>
        </p:nvSpPr>
        <p:spPr>
          <a:xfrm>
            <a:off x="4289175" y="2767012"/>
            <a:ext cx="2531617" cy="352791"/>
          </a:xfrm>
          <a:prstGeom prst="roundRect">
            <a:avLst/>
          </a:prstGeom>
          <a:solidFill>
            <a:srgbClr val="7030A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myaciapp2.kubeoncloud.com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3295CE9-380B-0345-E277-99254898DD56}"/>
              </a:ext>
            </a:extLst>
          </p:cNvPr>
          <p:cNvSpPr/>
          <p:nvPr/>
        </p:nvSpPr>
        <p:spPr>
          <a:xfrm>
            <a:off x="8393664" y="1060629"/>
            <a:ext cx="1441382" cy="118697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81909E69-1DA9-2A64-59AF-A0F2A7F7F94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693287" y="1158642"/>
            <a:ext cx="814732" cy="81473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42F8F9D-01F4-C3D0-1F8E-35018C8A7000}"/>
              </a:ext>
            </a:extLst>
          </p:cNvPr>
          <p:cNvSpPr txBox="1"/>
          <p:nvPr/>
        </p:nvSpPr>
        <p:spPr>
          <a:xfrm>
            <a:off x="8556081" y="1910216"/>
            <a:ext cx="119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myaciapp1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853BEAE-B26E-D42A-521D-D65BEB8E88EE}"/>
              </a:ext>
            </a:extLst>
          </p:cNvPr>
          <p:cNvCxnSpPr>
            <a:stCxn id="39" idx="3"/>
            <a:endCxn id="58" idx="1"/>
          </p:cNvCxnSpPr>
          <p:nvPr/>
        </p:nvCxnSpPr>
        <p:spPr>
          <a:xfrm flipV="1">
            <a:off x="6811903" y="1654114"/>
            <a:ext cx="1581761" cy="790512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7096B34-C095-0F6B-15F8-99E747B859C0}"/>
              </a:ext>
            </a:extLst>
          </p:cNvPr>
          <p:cNvSpPr/>
          <p:nvPr/>
        </p:nvSpPr>
        <p:spPr>
          <a:xfrm>
            <a:off x="10154301" y="2241301"/>
            <a:ext cx="1441382" cy="118697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B07A140-B6DD-6858-A343-EF9C15F372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453924" y="2339314"/>
            <a:ext cx="814732" cy="81473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55304D-B450-27F9-18F9-2A1386413905}"/>
              </a:ext>
            </a:extLst>
          </p:cNvPr>
          <p:cNvSpPr txBox="1"/>
          <p:nvPr/>
        </p:nvSpPr>
        <p:spPr>
          <a:xfrm>
            <a:off x="10316718" y="3090888"/>
            <a:ext cx="119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myaciapp2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867C595-8661-1800-BA0B-A973DAA36899}"/>
              </a:ext>
            </a:extLst>
          </p:cNvPr>
          <p:cNvCxnSpPr>
            <a:stCxn id="43" idx="3"/>
            <a:endCxn id="63" idx="1"/>
          </p:cNvCxnSpPr>
          <p:nvPr/>
        </p:nvCxnSpPr>
        <p:spPr>
          <a:xfrm flipV="1">
            <a:off x="6820792" y="2834786"/>
            <a:ext cx="3333509" cy="108622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42503919-01F7-D18D-6DF4-0F9382A71A6D}"/>
              </a:ext>
            </a:extLst>
          </p:cNvPr>
          <p:cNvCxnSpPr>
            <a:cxnSpLocks/>
            <a:stCxn id="1033" idx="0"/>
            <a:endCxn id="39" idx="1"/>
          </p:cNvCxnSpPr>
          <p:nvPr/>
        </p:nvCxnSpPr>
        <p:spPr>
          <a:xfrm rot="5400000" flipH="1" flipV="1">
            <a:off x="3633312" y="2203488"/>
            <a:ext cx="405836" cy="888112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B990028-12B6-4A68-59DD-2E5BF4C96CDD}"/>
              </a:ext>
            </a:extLst>
          </p:cNvPr>
          <p:cNvCxnSpPr>
            <a:stCxn id="1033" idx="3"/>
            <a:endCxn id="43" idx="1"/>
          </p:cNvCxnSpPr>
          <p:nvPr/>
        </p:nvCxnSpPr>
        <p:spPr>
          <a:xfrm flipV="1">
            <a:off x="3848144" y="2943408"/>
            <a:ext cx="441031" cy="36302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3771C3A2-44C7-56FA-BFC0-F9B5D087EEB5}"/>
              </a:ext>
            </a:extLst>
          </p:cNvPr>
          <p:cNvCxnSpPr>
            <a:stCxn id="1033" idx="2"/>
            <a:endCxn id="1035" idx="1"/>
          </p:cNvCxnSpPr>
          <p:nvPr/>
        </p:nvCxnSpPr>
        <p:spPr>
          <a:xfrm rot="16200000" flipH="1">
            <a:off x="3690756" y="3463819"/>
            <a:ext cx="39296" cy="6364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F6AAA5D-96FC-0624-513E-7E9D66C99F18}"/>
              </a:ext>
            </a:extLst>
          </p:cNvPr>
          <p:cNvSpPr/>
          <p:nvPr/>
        </p:nvSpPr>
        <p:spPr>
          <a:xfrm>
            <a:off x="12783304" y="7162675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Demo-28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7AE1587-5164-F112-9191-DB448714A92B}"/>
              </a:ext>
            </a:extLst>
          </p:cNvPr>
          <p:cNvSpPr/>
          <p:nvPr/>
        </p:nvSpPr>
        <p:spPr>
          <a:xfrm>
            <a:off x="10167145" y="995957"/>
            <a:ext cx="4229549" cy="4009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shared: true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398CDF-115E-AC03-16EF-11C0EAC608C6}"/>
              </a:ext>
            </a:extLst>
          </p:cNvPr>
          <p:cNvSpPr/>
          <p:nvPr/>
        </p:nvSpPr>
        <p:spPr>
          <a:xfrm>
            <a:off x="10187086" y="1549833"/>
            <a:ext cx="4229549" cy="40094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AzureIngressProhibitedTargets</a:t>
            </a:r>
            <a:r>
              <a:rPr lang="en-US" dirty="0"/>
              <a:t> CRD</a:t>
            </a:r>
          </a:p>
        </p:txBody>
      </p:sp>
    </p:spTree>
    <p:extLst>
      <p:ext uri="{BB962C8B-B14F-4D97-AF65-F5344CB8AC3E}">
        <p14:creationId xmlns:p14="http://schemas.microsoft.com/office/powerpoint/2010/main" val="3427968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Azure AGIC - Watch Namespaces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87894"/>
            <a:ext cx="2721475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6274" y="5695783"/>
            <a:ext cx="773581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83281" y="5714828"/>
            <a:ext cx="773581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547043" y="5612780"/>
            <a:ext cx="1554153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760" y="5682453"/>
            <a:ext cx="788428" cy="76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660875" y="6446243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612852" y="6456312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7873" y="6176888"/>
            <a:ext cx="2349170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54" y="5675550"/>
            <a:ext cx="825368" cy="79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100434" y="6281435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300930" y="6248397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97010" y="2377460"/>
            <a:ext cx="3405287" cy="1028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76888"/>
            <a:ext cx="4541966" cy="3123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91148" y="2471755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45121" y="2461260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71228" y="309206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47631" y="2471755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5524076" y="2891713"/>
            <a:ext cx="3872934" cy="71738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CF15B7C-FE97-BC3B-BAD7-974105C4BF7C}"/>
              </a:ext>
            </a:extLst>
          </p:cNvPr>
          <p:cNvSpPr/>
          <p:nvPr/>
        </p:nvSpPr>
        <p:spPr>
          <a:xfrm>
            <a:off x="4162534" y="3405966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0FCD0E-AC8E-2124-3529-ECAD6BC98649}"/>
              </a:ext>
            </a:extLst>
          </p:cNvPr>
          <p:cNvSpPr/>
          <p:nvPr/>
        </p:nvSpPr>
        <p:spPr>
          <a:xfrm>
            <a:off x="9444987" y="4241737"/>
            <a:ext cx="3405287" cy="10285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B12FDEA3-8612-7B8C-A8ED-DA8747EDD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39125" y="433603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8;p35">
            <a:extLst>
              <a:ext uri="{FF2B5EF4-FFF2-40B4-BE49-F238E27FC236}">
                <a16:creationId xmlns:a16="http://schemas.microsoft.com/office/drawing/2014/main" id="{7D9581A7-6DBF-BB3F-D5A4-80F0D7196AB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93098" y="432553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FF15E5-EE40-A965-3F62-8AF0967E27EE}"/>
              </a:ext>
            </a:extLst>
          </p:cNvPr>
          <p:cNvSpPr txBox="1"/>
          <p:nvPr/>
        </p:nvSpPr>
        <p:spPr>
          <a:xfrm>
            <a:off x="10961293" y="497877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App2</a:t>
            </a:r>
          </a:p>
        </p:txBody>
      </p:sp>
      <p:pic>
        <p:nvPicPr>
          <p:cNvPr id="19" name="Google Shape;660;p35">
            <a:extLst>
              <a:ext uri="{FF2B5EF4-FFF2-40B4-BE49-F238E27FC236}">
                <a16:creationId xmlns:a16="http://schemas.microsoft.com/office/drawing/2014/main" id="{6A61FCEA-8329-D170-8177-DA13C6B64CB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226933" y="4337204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50785" y="4007057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/app2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E7004FF-1A48-65A9-C079-FF1A9526C7F6}"/>
              </a:ext>
            </a:extLst>
          </p:cNvPr>
          <p:cNvCxnSpPr>
            <a:cxnSpLocks/>
            <a:stCxn id="43" idx="3"/>
            <a:endCxn id="14" idx="1"/>
          </p:cNvCxnSpPr>
          <p:nvPr/>
        </p:nvCxnSpPr>
        <p:spPr>
          <a:xfrm>
            <a:off x="5512327" y="4210187"/>
            <a:ext cx="3932660" cy="5458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624A397-6B56-2467-A53F-A03C8A5C7C3C}"/>
              </a:ext>
            </a:extLst>
          </p:cNvPr>
          <p:cNvCxnSpPr>
            <a:stCxn id="60" idx="3"/>
            <a:endCxn id="31" idx="1"/>
          </p:cNvCxnSpPr>
          <p:nvPr/>
        </p:nvCxnSpPr>
        <p:spPr>
          <a:xfrm flipV="1">
            <a:off x="3764778" y="3609096"/>
            <a:ext cx="397756" cy="582599"/>
          </a:xfrm>
          <a:prstGeom prst="bentConnector3">
            <a:avLst>
              <a:gd name="adj1" fmla="val 335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386007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AB9EEC4-F930-4A2B-6C08-3B2CF0B78799}"/>
              </a:ext>
            </a:extLst>
          </p:cNvPr>
          <p:cNvSpPr/>
          <p:nvPr/>
        </p:nvSpPr>
        <p:spPr>
          <a:xfrm>
            <a:off x="8744393" y="1999594"/>
            <a:ext cx="4287368" cy="1515377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C780B21-AE72-BAFF-4CD2-382C06E9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306" y="4325551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D23295D-0144-BFE0-CBF8-50EB674F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393" y="2482320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E66BF0-1B6D-F04C-9678-21CA0909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32" y="2039511"/>
            <a:ext cx="495894" cy="4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850B8BE-6BA4-8E10-FA4B-E6D435EF3378}"/>
              </a:ext>
            </a:extLst>
          </p:cNvPr>
          <p:cNvSpPr txBox="1"/>
          <p:nvPr/>
        </p:nvSpPr>
        <p:spPr>
          <a:xfrm>
            <a:off x="9204351" y="1990469"/>
            <a:ext cx="1862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Namespace: Staging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8B86FD-3ECE-CA6A-F32F-34C0CF96F5C4}"/>
              </a:ext>
            </a:extLst>
          </p:cNvPr>
          <p:cNvSpPr/>
          <p:nvPr/>
        </p:nvSpPr>
        <p:spPr>
          <a:xfrm>
            <a:off x="8763546" y="3837567"/>
            <a:ext cx="4287368" cy="1515377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41CD11B9-F63A-41B6-6617-5787527C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85" y="3877484"/>
            <a:ext cx="495894" cy="4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CAA59CD-69FA-8710-AC10-6B1B18649065}"/>
              </a:ext>
            </a:extLst>
          </p:cNvPr>
          <p:cNvSpPr txBox="1"/>
          <p:nvPr/>
        </p:nvSpPr>
        <p:spPr>
          <a:xfrm>
            <a:off x="9223504" y="3828442"/>
            <a:ext cx="2173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Namespace: Production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3233F76-DECE-EA88-A41F-74F98B38E901}"/>
              </a:ext>
            </a:extLst>
          </p:cNvPr>
          <p:cNvSpPr/>
          <p:nvPr/>
        </p:nvSpPr>
        <p:spPr>
          <a:xfrm>
            <a:off x="9356704" y="957590"/>
            <a:ext cx="4380284" cy="32058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 All Namespaces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F5B99C-FF8B-BC06-7378-A91F00BDAA15}"/>
              </a:ext>
            </a:extLst>
          </p:cNvPr>
          <p:cNvSpPr/>
          <p:nvPr/>
        </p:nvSpPr>
        <p:spPr>
          <a:xfrm>
            <a:off x="12256474" y="7162675"/>
            <a:ext cx="229292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Demo-29-01</a:t>
            </a:r>
          </a:p>
        </p:txBody>
      </p:sp>
    </p:spTree>
    <p:extLst>
      <p:ext uri="{BB962C8B-B14F-4D97-AF65-F5344CB8AC3E}">
        <p14:creationId xmlns:p14="http://schemas.microsoft.com/office/powerpoint/2010/main" val="199088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Azure AGIC - Watch Namespaces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87894"/>
            <a:ext cx="2721475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6274" y="5695783"/>
            <a:ext cx="773581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83281" y="5714828"/>
            <a:ext cx="773581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547043" y="5612780"/>
            <a:ext cx="1554153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760" y="5682453"/>
            <a:ext cx="788428" cy="76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660875" y="6446243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612852" y="6456312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7873" y="6176888"/>
            <a:ext cx="2349170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54" y="5675550"/>
            <a:ext cx="825368" cy="79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100434" y="6281435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300930" y="6248397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97010" y="2377460"/>
            <a:ext cx="3405287" cy="1028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76888"/>
            <a:ext cx="4541966" cy="3123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91148" y="2471755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45121" y="2461260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71228" y="309206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47631" y="2471755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0FCD0E-AC8E-2124-3529-ECAD6BC98649}"/>
              </a:ext>
            </a:extLst>
          </p:cNvPr>
          <p:cNvSpPr/>
          <p:nvPr/>
        </p:nvSpPr>
        <p:spPr>
          <a:xfrm>
            <a:off x="9444987" y="4241737"/>
            <a:ext cx="3405287" cy="10285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B12FDEA3-8612-7B8C-A8ED-DA8747EDD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39125" y="4336032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8;p35">
            <a:extLst>
              <a:ext uri="{FF2B5EF4-FFF2-40B4-BE49-F238E27FC236}">
                <a16:creationId xmlns:a16="http://schemas.microsoft.com/office/drawing/2014/main" id="{7D9581A7-6DBF-BB3F-D5A4-80F0D7196AB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93098" y="432553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FF15E5-EE40-A965-3F62-8AF0967E27EE}"/>
              </a:ext>
            </a:extLst>
          </p:cNvPr>
          <p:cNvSpPr txBox="1"/>
          <p:nvPr/>
        </p:nvSpPr>
        <p:spPr>
          <a:xfrm>
            <a:off x="10961293" y="497877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App2</a:t>
            </a:r>
          </a:p>
        </p:txBody>
      </p:sp>
      <p:pic>
        <p:nvPicPr>
          <p:cNvPr id="19" name="Google Shape;660;p35">
            <a:extLst>
              <a:ext uri="{FF2B5EF4-FFF2-40B4-BE49-F238E27FC236}">
                <a16:creationId xmlns:a16="http://schemas.microsoft.com/office/drawing/2014/main" id="{6A61FCEA-8329-D170-8177-DA13C6B64CB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226933" y="4337204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50785" y="4007057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/app2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E7004FF-1A48-65A9-C079-FF1A9526C7F6}"/>
              </a:ext>
            </a:extLst>
          </p:cNvPr>
          <p:cNvCxnSpPr>
            <a:cxnSpLocks/>
            <a:stCxn id="43" idx="3"/>
            <a:endCxn id="14" idx="1"/>
          </p:cNvCxnSpPr>
          <p:nvPr/>
        </p:nvCxnSpPr>
        <p:spPr>
          <a:xfrm>
            <a:off x="5512327" y="4210187"/>
            <a:ext cx="3932660" cy="54580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386007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AB9EEC4-F930-4A2B-6C08-3B2CF0B78799}"/>
              </a:ext>
            </a:extLst>
          </p:cNvPr>
          <p:cNvSpPr/>
          <p:nvPr/>
        </p:nvSpPr>
        <p:spPr>
          <a:xfrm>
            <a:off x="8744393" y="1999594"/>
            <a:ext cx="4287368" cy="1515377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C780B21-AE72-BAFF-4CD2-382C06E9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306" y="4325551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D23295D-0144-BFE0-CBF8-50EB674F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393" y="2482320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E66BF0-1B6D-F04C-9678-21CA0909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32" y="2039511"/>
            <a:ext cx="495894" cy="4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850B8BE-6BA4-8E10-FA4B-E6D435EF3378}"/>
              </a:ext>
            </a:extLst>
          </p:cNvPr>
          <p:cNvSpPr txBox="1"/>
          <p:nvPr/>
        </p:nvSpPr>
        <p:spPr>
          <a:xfrm>
            <a:off x="9204351" y="1990469"/>
            <a:ext cx="1862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Namespace: Staging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8B86FD-3ECE-CA6A-F32F-34C0CF96F5C4}"/>
              </a:ext>
            </a:extLst>
          </p:cNvPr>
          <p:cNvSpPr/>
          <p:nvPr/>
        </p:nvSpPr>
        <p:spPr>
          <a:xfrm>
            <a:off x="8763546" y="3837567"/>
            <a:ext cx="4287368" cy="1515377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41CD11B9-F63A-41B6-6617-5787527C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85" y="3877484"/>
            <a:ext cx="495894" cy="4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CAA59CD-69FA-8710-AC10-6B1B18649065}"/>
              </a:ext>
            </a:extLst>
          </p:cNvPr>
          <p:cNvSpPr txBox="1"/>
          <p:nvPr/>
        </p:nvSpPr>
        <p:spPr>
          <a:xfrm>
            <a:off x="9223504" y="3828442"/>
            <a:ext cx="2173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Namespace: Production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D1FAB6-4B3E-C1CE-2FDC-0C4ABDECFAA9}"/>
              </a:ext>
            </a:extLst>
          </p:cNvPr>
          <p:cNvSpPr/>
          <p:nvPr/>
        </p:nvSpPr>
        <p:spPr>
          <a:xfrm>
            <a:off x="9356704" y="957590"/>
            <a:ext cx="4380284" cy="3205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 Prod Namespace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A60F13-402E-C656-F719-12C00C8D3B21}"/>
              </a:ext>
            </a:extLst>
          </p:cNvPr>
          <p:cNvSpPr/>
          <p:nvPr/>
        </p:nvSpPr>
        <p:spPr>
          <a:xfrm>
            <a:off x="12256474" y="7162675"/>
            <a:ext cx="229292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Demo-29-02</a:t>
            </a:r>
          </a:p>
        </p:txBody>
      </p:sp>
    </p:spTree>
    <p:extLst>
      <p:ext uri="{BB962C8B-B14F-4D97-AF65-F5344CB8AC3E}">
        <p14:creationId xmlns:p14="http://schemas.microsoft.com/office/powerpoint/2010/main" val="3886797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Greenfield Deployment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AGIC AKS Add 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5600" y="6289372"/>
            <a:ext cx="1095427" cy="1095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56" y="6289372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56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0E209E-CA34-79CB-53E7-79894752DE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5E160-50A4-0DB2-C634-B79B0D15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0686"/>
            <a:ext cx="12618720" cy="1188851"/>
          </a:xfrm>
        </p:spPr>
        <p:txBody>
          <a:bodyPr/>
          <a:lstStyle/>
          <a:p>
            <a:r>
              <a:rPr lang="en-US"/>
              <a:t>What is AGIC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0CC79-32E8-1EB9-B47C-7AD0C10F5BD5}"/>
              </a:ext>
            </a:extLst>
          </p:cNvPr>
          <p:cNvSpPr/>
          <p:nvPr/>
        </p:nvSpPr>
        <p:spPr>
          <a:xfrm>
            <a:off x="5712646" y="3908710"/>
            <a:ext cx="3428098" cy="15710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637;p35">
            <a:extLst>
              <a:ext uri="{FF2B5EF4-FFF2-40B4-BE49-F238E27FC236}">
                <a16:creationId xmlns:a16="http://schemas.microsoft.com/office/drawing/2014/main" id="{FCDE9E77-5D11-D417-56A2-3B2F2BCCABC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81074" y="410133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8;p35">
            <a:extLst>
              <a:ext uri="{FF2B5EF4-FFF2-40B4-BE49-F238E27FC236}">
                <a16:creationId xmlns:a16="http://schemas.microsoft.com/office/drawing/2014/main" id="{49129A36-91DC-17CA-9165-ED71CF0FD0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264" y="408918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BFA87-8076-6A31-CCE7-8B9D4C4184DB}"/>
              </a:ext>
            </a:extLst>
          </p:cNvPr>
          <p:cNvSpPr txBox="1"/>
          <p:nvPr/>
        </p:nvSpPr>
        <p:spPr>
          <a:xfrm>
            <a:off x="6251181" y="5128040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F43F2CB-CF7A-F25B-092C-5C7A94B9C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46" y="4116348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65BA9A-CE0C-1E61-B934-3765048582BE}"/>
              </a:ext>
            </a:extLst>
          </p:cNvPr>
          <p:cNvSpPr/>
          <p:nvPr/>
        </p:nvSpPr>
        <p:spPr>
          <a:xfrm>
            <a:off x="5263768" y="3030143"/>
            <a:ext cx="4259581" cy="286281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240E46C-3261-DAE8-4430-8B6DA7A3D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6694" y="3135831"/>
            <a:ext cx="597357" cy="597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E7615C-4F55-4F95-AB27-DDE396A09209}"/>
              </a:ext>
            </a:extLst>
          </p:cNvPr>
          <p:cNvSpPr txBox="1"/>
          <p:nvPr/>
        </p:nvSpPr>
        <p:spPr>
          <a:xfrm>
            <a:off x="5828926" y="3101720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93CF12-DC84-2EBC-D06E-7DC4A6AD3FCB}"/>
              </a:ext>
            </a:extLst>
          </p:cNvPr>
          <p:cNvSpPr/>
          <p:nvPr/>
        </p:nvSpPr>
        <p:spPr>
          <a:xfrm>
            <a:off x="4775112" y="1803275"/>
            <a:ext cx="5019543" cy="4431322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9004ED-0B76-D30C-7504-3F687E7E248F}"/>
              </a:ext>
            </a:extLst>
          </p:cNvPr>
          <p:cNvSpPr txBox="1"/>
          <p:nvPr/>
        </p:nvSpPr>
        <p:spPr>
          <a:xfrm>
            <a:off x="5239341" y="1863947"/>
            <a:ext cx="150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Azure Cloud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E1957A-EB0B-B3A6-2888-C27DD3B06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6456" y="1896866"/>
            <a:ext cx="382885" cy="36933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DEC11DB-255E-F3ED-3CC6-D28043C0A3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0725" y="1923316"/>
            <a:ext cx="911940" cy="9119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F8F940-EEAB-C211-0135-E78CAF435E6E}"/>
              </a:ext>
            </a:extLst>
          </p:cNvPr>
          <p:cNvSpPr txBox="1"/>
          <p:nvPr/>
        </p:nvSpPr>
        <p:spPr>
          <a:xfrm>
            <a:off x="7775928" y="2010132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1D3EF6-7C18-8AAE-C5BD-8E260E0AFAE2}"/>
              </a:ext>
            </a:extLst>
          </p:cNvPr>
          <p:cNvCxnSpPr>
            <a:stCxn id="18" idx="2"/>
            <a:endCxn id="5" idx="0"/>
          </p:cNvCxnSpPr>
          <p:nvPr/>
        </p:nvCxnSpPr>
        <p:spPr>
          <a:xfrm>
            <a:off x="7426695" y="2835256"/>
            <a:ext cx="0" cy="107345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B9D7299-5EC8-336E-7E0D-7E8703B273DF}"/>
              </a:ext>
            </a:extLst>
          </p:cNvPr>
          <p:cNvSpPr/>
          <p:nvPr/>
        </p:nvSpPr>
        <p:spPr>
          <a:xfrm>
            <a:off x="2881803" y="911318"/>
            <a:ext cx="8429297" cy="5150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Azure Application Gateway Ingress Controller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E6A1569-4B33-7F44-A432-E4632727BA0D}"/>
              </a:ext>
            </a:extLst>
          </p:cNvPr>
          <p:cNvSpPr/>
          <p:nvPr/>
        </p:nvSpPr>
        <p:spPr>
          <a:xfrm>
            <a:off x="10042804" y="2959201"/>
            <a:ext cx="4497479" cy="225997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With AGIC we can </a:t>
            </a:r>
            <a:r>
              <a:rPr lang="en-US">
                <a:solidFill>
                  <a:srgbClr val="FFFF00"/>
                </a:solidFill>
              </a:rPr>
              <a:t>expose k8s applications</a:t>
            </a:r>
            <a:r>
              <a:rPr lang="en-US"/>
              <a:t> deployed on AKS Cluster using </a:t>
            </a:r>
            <a:r>
              <a:rPr lang="en-US">
                <a:solidFill>
                  <a:srgbClr val="FFFF00"/>
                </a:solidFill>
              </a:rPr>
              <a:t>Azure Application Gateway L7 Load Balancer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0C714B-A513-58F6-1C3F-8CB02125B3C9}"/>
              </a:ext>
            </a:extLst>
          </p:cNvPr>
          <p:cNvSpPr/>
          <p:nvPr/>
        </p:nvSpPr>
        <p:spPr>
          <a:xfrm>
            <a:off x="40858" y="3052731"/>
            <a:ext cx="4497479" cy="225997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Azure AGIC is a </a:t>
            </a:r>
            <a:r>
              <a:rPr lang="en-US">
                <a:solidFill>
                  <a:srgbClr val="FFFF00"/>
                </a:solidFill>
              </a:rPr>
              <a:t>Kubernetes Application </a:t>
            </a:r>
            <a:r>
              <a:rPr lang="en-US"/>
              <a:t>deployed on Azure AKS Cluster</a:t>
            </a:r>
          </a:p>
        </p:txBody>
      </p:sp>
    </p:spTree>
    <p:extLst>
      <p:ext uri="{BB962C8B-B14F-4D97-AF65-F5344CB8AC3E}">
        <p14:creationId xmlns:p14="http://schemas.microsoft.com/office/powerpoint/2010/main" val="3344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2" grpId="0" animBg="1"/>
      <p:bldP spid="14" grpId="0"/>
      <p:bldP spid="15" grpId="0" animBg="1"/>
      <p:bldP spid="16" grpId="0"/>
      <p:bldP spid="19" grpId="0"/>
      <p:bldP spid="24" grpId="0" animBg="1"/>
      <p:bldP spid="26" grpId="0" animBg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4" y="-30694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Application Gateway Ingress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727" y="1995748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75959" y="196163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459" y="5515900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8550" y="830064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81014" y="873902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1014" y="3795883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601410" y="4622019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047545"/>
            <a:ext cx="3428098" cy="171833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4826" y="538745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25016" y="5375315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072431"/>
            <a:ext cx="1783753" cy="171833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6" y="5386198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stCxn id="68" idx="3"/>
            <a:endCxn id="72" idx="1"/>
          </p:cNvCxnSpPr>
          <p:nvPr/>
        </p:nvCxnSpPr>
        <p:spPr>
          <a:xfrm>
            <a:off x="9904496" y="5906714"/>
            <a:ext cx="1488694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98" y="5402474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ED0666C-8EBB-D541-AE6A-383AE30054DD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77164" y="5906714"/>
            <a:ext cx="4499234" cy="15539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905959" y="6286751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999860" y="4278776"/>
            <a:ext cx="808077" cy="1666172"/>
          </a:xfrm>
          <a:prstGeom prst="bentConnector3">
            <a:avLst>
              <a:gd name="adj1" fmla="val 2575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297886" y="5386198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3613811" y="539930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675116" y="4770229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030DE6-FCF1-DAE3-B043-2D9E21F0151B}"/>
              </a:ext>
            </a:extLst>
          </p:cNvPr>
          <p:cNvSpPr/>
          <p:nvPr/>
        </p:nvSpPr>
        <p:spPr>
          <a:xfrm>
            <a:off x="6372942" y="2591320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98A8DADA-B01B-83DC-458F-451939821BD7}"/>
              </a:ext>
            </a:extLst>
          </p:cNvPr>
          <p:cNvSpPr/>
          <p:nvPr/>
        </p:nvSpPr>
        <p:spPr>
          <a:xfrm>
            <a:off x="7024668" y="2526820"/>
            <a:ext cx="6041962" cy="6186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AGIC monitors the k8s API Server for Ingress Resources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2B4587E-7CCC-DA2E-D477-FDC778BFDD0B}"/>
              </a:ext>
            </a:extLst>
          </p:cNvPr>
          <p:cNvSpPr/>
          <p:nvPr/>
        </p:nvSpPr>
        <p:spPr>
          <a:xfrm>
            <a:off x="6385631" y="3336238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D4FFAE1B-4D18-7B7E-B44C-27651C729CFF}"/>
              </a:ext>
            </a:extLst>
          </p:cNvPr>
          <p:cNvSpPr/>
          <p:nvPr/>
        </p:nvSpPr>
        <p:spPr>
          <a:xfrm>
            <a:off x="7043002" y="3256680"/>
            <a:ext cx="6041962" cy="6186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AGIC converts ingress resource to </a:t>
            </a:r>
            <a:r>
              <a:rPr lang="en-US" sz="2000" err="1"/>
              <a:t>AppGw</a:t>
            </a:r>
            <a:r>
              <a:rPr lang="en-US" sz="2000"/>
              <a:t> specific configuration and applies to Azure Resource Manager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CF43BA-5D7A-7FC7-93B7-9BFD9FB7043B}"/>
              </a:ext>
            </a:extLst>
          </p:cNvPr>
          <p:cNvSpPr/>
          <p:nvPr/>
        </p:nvSpPr>
        <p:spPr>
          <a:xfrm>
            <a:off x="6413095" y="4088905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F28B86EA-726F-50BA-EB79-56648ADFE60D}"/>
              </a:ext>
            </a:extLst>
          </p:cNvPr>
          <p:cNvSpPr/>
          <p:nvPr/>
        </p:nvSpPr>
        <p:spPr>
          <a:xfrm>
            <a:off x="7087193" y="4041222"/>
            <a:ext cx="6041962" cy="61863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Azure Resource Manager applies the changes to </a:t>
            </a:r>
            <a:r>
              <a:rPr lang="en-US" sz="2000" err="1"/>
              <a:t>AppGw</a:t>
            </a:r>
            <a:r>
              <a:rPr lang="en-US" sz="2000"/>
              <a:t> (Continuous Reconfiguration of </a:t>
            </a:r>
            <a:r>
              <a:rPr lang="en-US" sz="2000" err="1"/>
              <a:t>AppGw</a:t>
            </a:r>
            <a:r>
              <a:rPr lang="en-US" sz="2000"/>
              <a:t>)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3945739-29F1-A752-BD6F-C45EE01FCB5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10722" cy="113373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3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2" grpId="0"/>
      <p:bldP spid="42" grpId="0" animBg="1"/>
      <p:bldP spid="47" grpId="0"/>
      <p:bldP spid="51" grpId="0" animBg="1"/>
      <p:bldP spid="53" grpId="0"/>
      <p:bldP spid="54" grpId="0" animBg="1"/>
      <p:bldP spid="56" grpId="0"/>
      <p:bldP spid="67" grpId="0"/>
      <p:bldP spid="68" grpId="0" animBg="1"/>
      <p:bldP spid="72" grpId="0" animBg="1"/>
      <p:bldP spid="74" grpId="0"/>
      <p:bldP spid="75" grpId="0"/>
      <p:bldP spid="90" grpId="0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5DD1-2206-27B0-42E2-7C93ED3D1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C85E36-E7B0-D0D5-7FAB-5607E6CD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75" y="-212278"/>
            <a:ext cx="12618720" cy="1188851"/>
          </a:xfrm>
        </p:spPr>
        <p:txBody>
          <a:bodyPr>
            <a:normAutofit/>
          </a:bodyPr>
          <a:lstStyle/>
          <a:p>
            <a:r>
              <a:rPr lang="en-US" sz="4700"/>
              <a:t>Azure AGIC vs Other In-Cluster Ingress Controllers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5DCCD-D2FC-8065-DC48-AA0DB81355C4}"/>
              </a:ext>
            </a:extLst>
          </p:cNvPr>
          <p:cNvCxnSpPr>
            <a:cxnSpLocks/>
          </p:cNvCxnSpPr>
          <p:nvPr/>
        </p:nvCxnSpPr>
        <p:spPr>
          <a:xfrm>
            <a:off x="7391400" y="785337"/>
            <a:ext cx="0" cy="6876328"/>
          </a:xfrm>
          <a:prstGeom prst="line">
            <a:avLst/>
          </a:prstGeom>
          <a:ln w="508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92BFB7C-2EE3-6EC8-159A-CE291AB65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75" y="785337"/>
            <a:ext cx="5778500" cy="39878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F4B8A4-BDE0-893A-E137-66596FA43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538" y="728187"/>
            <a:ext cx="5283200" cy="41021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D9FC58-242F-BC5F-9D68-DFA3CD869BC3}"/>
              </a:ext>
            </a:extLst>
          </p:cNvPr>
          <p:cNvSpPr/>
          <p:nvPr/>
        </p:nvSpPr>
        <p:spPr>
          <a:xfrm>
            <a:off x="359229" y="4996543"/>
            <a:ext cx="6607628" cy="642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Traffic flows via Ingress Controller </a:t>
            </a:r>
            <a:r>
              <a:rPr lang="en-US">
                <a:solidFill>
                  <a:srgbClr val="FFFF00"/>
                </a:solidFill>
              </a:rPr>
              <a:t>k8s Service and Pods </a:t>
            </a:r>
            <a:r>
              <a:rPr lang="en-US"/>
              <a:t>(Additional Network Hops)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28D35F-6D15-9892-85A8-39660E3BA769}"/>
              </a:ext>
            </a:extLst>
          </p:cNvPr>
          <p:cNvSpPr/>
          <p:nvPr/>
        </p:nvSpPr>
        <p:spPr>
          <a:xfrm>
            <a:off x="7707086" y="4994933"/>
            <a:ext cx="6607628" cy="64225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Traffic flows from Application Gateway </a:t>
            </a:r>
            <a:r>
              <a:rPr lang="en-US">
                <a:solidFill>
                  <a:srgbClr val="FFFF00"/>
                </a:solidFill>
              </a:rPr>
              <a:t>directly</a:t>
            </a:r>
            <a:r>
              <a:rPr lang="en-US"/>
              <a:t> to k8s Pods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72E4EB6-2E9B-C732-B037-052D4021E1B9}"/>
              </a:ext>
            </a:extLst>
          </p:cNvPr>
          <p:cNvSpPr/>
          <p:nvPr/>
        </p:nvSpPr>
        <p:spPr>
          <a:xfrm>
            <a:off x="359229" y="5770752"/>
            <a:ext cx="6607628" cy="64225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rgbClr val="FFFF00"/>
                </a:solidFill>
              </a:rPr>
              <a:t>Uses</a:t>
            </a:r>
            <a:r>
              <a:rPr lang="en-US"/>
              <a:t> AKS cluster </a:t>
            </a:r>
            <a:r>
              <a:rPr lang="en-US">
                <a:solidFill>
                  <a:srgbClr val="FFFF00"/>
                </a:solidFill>
              </a:rPr>
              <a:t>compute resources </a:t>
            </a:r>
            <a:r>
              <a:rPr lang="en-US"/>
              <a:t>for traffic flow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A2034BC-3F0F-4C8F-C914-68D7A9404416}"/>
              </a:ext>
            </a:extLst>
          </p:cNvPr>
          <p:cNvSpPr/>
          <p:nvPr/>
        </p:nvSpPr>
        <p:spPr>
          <a:xfrm>
            <a:off x="7707086" y="5769142"/>
            <a:ext cx="6607628" cy="64225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AKS Compute resources are </a:t>
            </a:r>
            <a:r>
              <a:rPr lang="en-US">
                <a:solidFill>
                  <a:srgbClr val="FFFF00"/>
                </a:solidFill>
              </a:rPr>
              <a:t>not</a:t>
            </a:r>
            <a:r>
              <a:rPr lang="en-US"/>
              <a:t> used for traffic flow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871D35-32FE-8800-A672-36F1555A90DB}"/>
              </a:ext>
            </a:extLst>
          </p:cNvPr>
          <p:cNvSpPr/>
          <p:nvPr/>
        </p:nvSpPr>
        <p:spPr>
          <a:xfrm>
            <a:off x="7717971" y="6543350"/>
            <a:ext cx="6607628" cy="11183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AGIC uses AKS compute resources just to </a:t>
            </a:r>
            <a:r>
              <a:rPr lang="en-US" sz="2000">
                <a:solidFill>
                  <a:srgbClr val="FFFF00"/>
                </a:solidFill>
              </a:rPr>
              <a:t>transform</a:t>
            </a:r>
            <a:r>
              <a:rPr lang="en-US" sz="2000"/>
              <a:t> Ingress Service manifest to </a:t>
            </a:r>
            <a:r>
              <a:rPr lang="en-US" sz="2000" err="1"/>
              <a:t>AppGW</a:t>
            </a:r>
            <a:r>
              <a:rPr lang="en-US" sz="2000"/>
              <a:t> config and </a:t>
            </a:r>
            <a:r>
              <a:rPr lang="en-US" sz="2000">
                <a:solidFill>
                  <a:srgbClr val="FFFF00"/>
                </a:solidFill>
              </a:rPr>
              <a:t>submit</a:t>
            </a:r>
            <a:r>
              <a:rPr lang="en-US" sz="2000"/>
              <a:t> to Azure Resource Manager (Only during Ingress resource create/update/delete actions)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60A979-C1CF-A7A2-1C3F-198811F4DD86}"/>
              </a:ext>
            </a:extLst>
          </p:cNvPr>
          <p:cNvSpPr txBox="1"/>
          <p:nvPr/>
        </p:nvSpPr>
        <p:spPr>
          <a:xfrm>
            <a:off x="3721424" y="7594138"/>
            <a:ext cx="7019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Additional Reference: https://</a:t>
            </a:r>
            <a:r>
              <a:rPr lang="en-US" sz="1000" err="1"/>
              <a:t>azure.microsoft.com</a:t>
            </a:r>
            <a:r>
              <a:rPr lang="en-US" sz="1000"/>
              <a:t>/</a:t>
            </a:r>
            <a:r>
              <a:rPr lang="en-US" sz="1000" err="1"/>
              <a:t>en</a:t>
            </a:r>
            <a:r>
              <a:rPr lang="en-US" sz="1000"/>
              <a:t>-us/blog/application-gateway-ingress-controller-for-azure-kubernetes-service/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B45753-2230-ACAC-9707-3F33C14D153D}"/>
              </a:ext>
            </a:extLst>
          </p:cNvPr>
          <p:cNvSpPr txBox="1"/>
          <p:nvPr/>
        </p:nvSpPr>
        <p:spPr>
          <a:xfrm>
            <a:off x="2777897" y="729753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0070C0"/>
                </a:solidFill>
              </a:rPr>
              <a:t>Image Reference: Microsoft Blog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D2C0BB-31E4-C295-5B62-A3D8DB7A89F8}"/>
              </a:ext>
            </a:extLst>
          </p:cNvPr>
          <p:cNvSpPr txBox="1"/>
          <p:nvPr/>
        </p:nvSpPr>
        <p:spPr>
          <a:xfrm>
            <a:off x="10271261" y="704241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rgbClr val="0070C0"/>
                </a:solidFill>
              </a:rPr>
              <a:t>Image Reference: Microsoft Blog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34FBB6-D657-BE99-3A38-8FADFC16BDA7}"/>
              </a:ext>
            </a:extLst>
          </p:cNvPr>
          <p:cNvSpPr/>
          <p:nvPr/>
        </p:nvSpPr>
        <p:spPr>
          <a:xfrm>
            <a:off x="904748" y="866950"/>
            <a:ext cx="1660878" cy="5325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NGINXIC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5F1C35-7B3C-6BE8-6069-9AC8A12388E2}"/>
              </a:ext>
            </a:extLst>
          </p:cNvPr>
          <p:cNvSpPr/>
          <p:nvPr/>
        </p:nvSpPr>
        <p:spPr>
          <a:xfrm>
            <a:off x="8452540" y="810107"/>
            <a:ext cx="1660878" cy="5325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AGIC</a:t>
            </a:r>
          </a:p>
        </p:txBody>
      </p:sp>
    </p:spTree>
    <p:extLst>
      <p:ext uri="{BB962C8B-B14F-4D97-AF65-F5344CB8AC3E}">
        <p14:creationId xmlns:p14="http://schemas.microsoft.com/office/powerpoint/2010/main" val="410708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BDB319-05A6-846E-CB49-CE2E8E4F7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EA13AF-A8C7-A33A-79DE-AD1743CD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0129"/>
            <a:ext cx="12618720" cy="1188851"/>
          </a:xfrm>
        </p:spPr>
        <p:txBody>
          <a:bodyPr/>
          <a:lstStyle/>
          <a:p>
            <a:r>
              <a:rPr lang="en-US"/>
              <a:t>Azure AGIC Deployment Options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2F2BB2-CF7D-ED8D-53D7-A48FB92C2B14}"/>
              </a:ext>
            </a:extLst>
          </p:cNvPr>
          <p:cNvSpPr/>
          <p:nvPr/>
        </p:nvSpPr>
        <p:spPr>
          <a:xfrm>
            <a:off x="6150428" y="850866"/>
            <a:ext cx="2329543" cy="5987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Azure AGIC</a:t>
            </a:r>
          </a:p>
          <a:p>
            <a:pPr algn="ctr"/>
            <a:r>
              <a:rPr lang="en-US"/>
              <a:t>Deployment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6D6C1B-CB8F-2DB6-A22A-226C2A6BA2BA}"/>
              </a:ext>
            </a:extLst>
          </p:cNvPr>
          <p:cNvSpPr/>
          <p:nvPr/>
        </p:nvSpPr>
        <p:spPr>
          <a:xfrm>
            <a:off x="2036078" y="1910441"/>
            <a:ext cx="2329543" cy="59871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 AKS Add-On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6BF8CE-B181-40C5-8981-07E21253EAAE}"/>
              </a:ext>
            </a:extLst>
          </p:cNvPr>
          <p:cNvSpPr/>
          <p:nvPr/>
        </p:nvSpPr>
        <p:spPr>
          <a:xfrm>
            <a:off x="10351866" y="1910441"/>
            <a:ext cx="2329543" cy="59871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Using Helm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9678264-0486-BAE4-E9A6-7EC57C026A3A}"/>
              </a:ext>
            </a:extLst>
          </p:cNvPr>
          <p:cNvCxnSpPr>
            <a:stCxn id="5" idx="1"/>
            <a:endCxn id="8" idx="0"/>
          </p:cNvCxnSpPr>
          <p:nvPr/>
        </p:nvCxnSpPr>
        <p:spPr>
          <a:xfrm rot="10800000" flipV="1">
            <a:off x="3200850" y="1150223"/>
            <a:ext cx="2949578" cy="76021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8C8FCF4-7028-B293-FF0C-AA249DEEC5EB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8479971" y="1150224"/>
            <a:ext cx="3036667" cy="76021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7DEC9A9-E167-04C8-0E65-0FFD3CE8CFDE}"/>
              </a:ext>
            </a:extLst>
          </p:cNvPr>
          <p:cNvSpPr/>
          <p:nvPr/>
        </p:nvSpPr>
        <p:spPr>
          <a:xfrm>
            <a:off x="184834" y="2640630"/>
            <a:ext cx="2329543" cy="59871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Greenfield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92ED411-2A81-2B56-95AA-B5A761FD451A}"/>
              </a:ext>
            </a:extLst>
          </p:cNvPr>
          <p:cNvSpPr/>
          <p:nvPr/>
        </p:nvSpPr>
        <p:spPr>
          <a:xfrm>
            <a:off x="3820886" y="2661885"/>
            <a:ext cx="2329543" cy="5987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Brownfield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C4DCF6-6F14-DFA7-35B3-AE9415CB8167}"/>
              </a:ext>
            </a:extLst>
          </p:cNvPr>
          <p:cNvSpPr/>
          <p:nvPr/>
        </p:nvSpPr>
        <p:spPr>
          <a:xfrm>
            <a:off x="8523740" y="2622002"/>
            <a:ext cx="2329543" cy="59871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Greenfield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D37F200-E7B4-AD37-636F-A95EACAFF914}"/>
              </a:ext>
            </a:extLst>
          </p:cNvPr>
          <p:cNvSpPr/>
          <p:nvPr/>
        </p:nvSpPr>
        <p:spPr>
          <a:xfrm>
            <a:off x="12116027" y="2622002"/>
            <a:ext cx="2329543" cy="5987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Brownfield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D2B19A5-C517-F895-034A-49C654B8ACEC}"/>
              </a:ext>
            </a:extLst>
          </p:cNvPr>
          <p:cNvCxnSpPr>
            <a:stCxn id="8" idx="1"/>
            <a:endCxn id="20" idx="0"/>
          </p:cNvCxnSpPr>
          <p:nvPr/>
        </p:nvCxnSpPr>
        <p:spPr>
          <a:xfrm rot="10800000" flipV="1">
            <a:off x="1349606" y="2209798"/>
            <a:ext cx="686472" cy="43083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02FE180-4201-7884-A986-F6E53953739E}"/>
              </a:ext>
            </a:extLst>
          </p:cNvPr>
          <p:cNvCxnSpPr>
            <a:stCxn id="8" idx="3"/>
            <a:endCxn id="21" idx="0"/>
          </p:cNvCxnSpPr>
          <p:nvPr/>
        </p:nvCxnSpPr>
        <p:spPr>
          <a:xfrm>
            <a:off x="4365621" y="2209799"/>
            <a:ext cx="620037" cy="45208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13A95141-8D0E-BC3E-280E-C58D44D62D68}"/>
              </a:ext>
            </a:extLst>
          </p:cNvPr>
          <p:cNvCxnSpPr>
            <a:stCxn id="9" idx="1"/>
            <a:endCxn id="23" idx="0"/>
          </p:cNvCxnSpPr>
          <p:nvPr/>
        </p:nvCxnSpPr>
        <p:spPr>
          <a:xfrm rot="10800000" flipV="1">
            <a:off x="9688512" y="2209798"/>
            <a:ext cx="663354" cy="41220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0B1976D-F4B5-AC9B-0559-D4167A8F1166}"/>
              </a:ext>
            </a:extLst>
          </p:cNvPr>
          <p:cNvCxnSpPr>
            <a:stCxn id="9" idx="3"/>
            <a:endCxn id="24" idx="0"/>
          </p:cNvCxnSpPr>
          <p:nvPr/>
        </p:nvCxnSpPr>
        <p:spPr>
          <a:xfrm>
            <a:off x="12681409" y="2209799"/>
            <a:ext cx="599390" cy="41220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FAD7C58-6C17-B8B7-1251-EACFBA3D2FBF}"/>
              </a:ext>
            </a:extLst>
          </p:cNvPr>
          <p:cNvSpPr/>
          <p:nvPr/>
        </p:nvSpPr>
        <p:spPr>
          <a:xfrm>
            <a:off x="184834" y="3341119"/>
            <a:ext cx="2329543" cy="1928647"/>
          </a:xfrm>
          <a:prstGeom prst="roundRect">
            <a:avLst>
              <a:gd name="adj" fmla="val 825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8452EF3-B138-864E-9F84-49580FB73438}"/>
              </a:ext>
            </a:extLst>
          </p:cNvPr>
          <p:cNvSpPr/>
          <p:nvPr/>
        </p:nvSpPr>
        <p:spPr>
          <a:xfrm>
            <a:off x="315462" y="3551938"/>
            <a:ext cx="2068285" cy="65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New </a:t>
            </a:r>
          </a:p>
          <a:p>
            <a:pPr algn="ctr"/>
            <a:r>
              <a:rPr lang="en-US"/>
              <a:t>AKS Cluster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ED08431-B092-7A7D-0999-11B33ED83029}"/>
              </a:ext>
            </a:extLst>
          </p:cNvPr>
          <p:cNvSpPr/>
          <p:nvPr/>
        </p:nvSpPr>
        <p:spPr>
          <a:xfrm>
            <a:off x="315461" y="4361472"/>
            <a:ext cx="2068285" cy="65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New Application GW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8C6B493-DEB1-9575-E0A9-EBB6040F80E5}"/>
              </a:ext>
            </a:extLst>
          </p:cNvPr>
          <p:cNvSpPr/>
          <p:nvPr/>
        </p:nvSpPr>
        <p:spPr>
          <a:xfrm>
            <a:off x="3820886" y="3341119"/>
            <a:ext cx="2329543" cy="1928647"/>
          </a:xfrm>
          <a:prstGeom prst="roundRect">
            <a:avLst>
              <a:gd name="adj" fmla="val 825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0014E10-5F82-6929-F029-EA7F4A9D8F2B}"/>
              </a:ext>
            </a:extLst>
          </p:cNvPr>
          <p:cNvSpPr/>
          <p:nvPr/>
        </p:nvSpPr>
        <p:spPr>
          <a:xfrm>
            <a:off x="3951514" y="3551938"/>
            <a:ext cx="2068285" cy="6596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Existing </a:t>
            </a:r>
          </a:p>
          <a:p>
            <a:pPr algn="ctr"/>
            <a:r>
              <a:rPr lang="en-US"/>
              <a:t>AKS Cluster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B85F1F-574E-A001-D178-CEEBC8D53405}"/>
              </a:ext>
            </a:extLst>
          </p:cNvPr>
          <p:cNvSpPr/>
          <p:nvPr/>
        </p:nvSpPr>
        <p:spPr>
          <a:xfrm>
            <a:off x="3951513" y="4361472"/>
            <a:ext cx="2068285" cy="6596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Existing Application GW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CBE20B6-B145-6FEE-22CB-A00F915A58D6}"/>
              </a:ext>
            </a:extLst>
          </p:cNvPr>
          <p:cNvSpPr/>
          <p:nvPr/>
        </p:nvSpPr>
        <p:spPr>
          <a:xfrm>
            <a:off x="8523741" y="3341119"/>
            <a:ext cx="2329543" cy="1928647"/>
          </a:xfrm>
          <a:prstGeom prst="roundRect">
            <a:avLst>
              <a:gd name="adj" fmla="val 825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516D3B8-8DE0-8D02-A5F8-3C452BDB1357}"/>
              </a:ext>
            </a:extLst>
          </p:cNvPr>
          <p:cNvSpPr/>
          <p:nvPr/>
        </p:nvSpPr>
        <p:spPr>
          <a:xfrm>
            <a:off x="8654369" y="3551938"/>
            <a:ext cx="2068285" cy="65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New </a:t>
            </a:r>
          </a:p>
          <a:p>
            <a:pPr algn="ctr"/>
            <a:r>
              <a:rPr lang="en-US"/>
              <a:t>AKS Cluster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F911A89-334C-30A8-5C85-C939154AF007}"/>
              </a:ext>
            </a:extLst>
          </p:cNvPr>
          <p:cNvSpPr/>
          <p:nvPr/>
        </p:nvSpPr>
        <p:spPr>
          <a:xfrm>
            <a:off x="8654368" y="4361472"/>
            <a:ext cx="2068285" cy="65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New Application GW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42C76C3-F4B1-708F-B93B-0395F7AD5DEC}"/>
              </a:ext>
            </a:extLst>
          </p:cNvPr>
          <p:cNvSpPr/>
          <p:nvPr/>
        </p:nvSpPr>
        <p:spPr>
          <a:xfrm>
            <a:off x="12159793" y="3341119"/>
            <a:ext cx="2329543" cy="1928647"/>
          </a:xfrm>
          <a:prstGeom prst="roundRect">
            <a:avLst>
              <a:gd name="adj" fmla="val 825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BDDCA24-BDB4-1453-3A0D-410C247D1C74}"/>
              </a:ext>
            </a:extLst>
          </p:cNvPr>
          <p:cNvSpPr/>
          <p:nvPr/>
        </p:nvSpPr>
        <p:spPr>
          <a:xfrm>
            <a:off x="12290421" y="3551938"/>
            <a:ext cx="2068285" cy="6596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Existing </a:t>
            </a:r>
          </a:p>
          <a:p>
            <a:pPr algn="ctr"/>
            <a:r>
              <a:rPr lang="en-US"/>
              <a:t>AKS Cluster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6289EDA-123D-2145-1515-567227604D2F}"/>
              </a:ext>
            </a:extLst>
          </p:cNvPr>
          <p:cNvSpPr/>
          <p:nvPr/>
        </p:nvSpPr>
        <p:spPr>
          <a:xfrm>
            <a:off x="12290420" y="4361472"/>
            <a:ext cx="2068285" cy="6596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Existing Application GW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414E3F2-E17F-3F71-4A01-ACB2965131A4}"/>
              </a:ext>
            </a:extLst>
          </p:cNvPr>
          <p:cNvSpPr/>
          <p:nvPr/>
        </p:nvSpPr>
        <p:spPr>
          <a:xfrm>
            <a:off x="43544" y="1657679"/>
            <a:ext cx="6281281" cy="3763407"/>
          </a:xfrm>
          <a:prstGeom prst="roundRect">
            <a:avLst>
              <a:gd name="adj" fmla="val 3331"/>
            </a:avLst>
          </a:pr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E83EAB9-03D2-0500-5A7E-91C8366AFDD7}"/>
              </a:ext>
            </a:extLst>
          </p:cNvPr>
          <p:cNvSpPr/>
          <p:nvPr/>
        </p:nvSpPr>
        <p:spPr>
          <a:xfrm>
            <a:off x="8288909" y="1638958"/>
            <a:ext cx="6281281" cy="3763407"/>
          </a:xfrm>
          <a:prstGeom prst="roundRect">
            <a:avLst>
              <a:gd name="adj" fmla="val 3331"/>
            </a:avLst>
          </a:pr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71D7F3F-172E-D658-DC6F-D4F99BFF3180}"/>
              </a:ext>
            </a:extLst>
          </p:cNvPr>
          <p:cNvSpPr/>
          <p:nvPr/>
        </p:nvSpPr>
        <p:spPr>
          <a:xfrm>
            <a:off x="92643" y="1736060"/>
            <a:ext cx="1884128" cy="4910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Azure</a:t>
            </a:r>
          </a:p>
          <a:p>
            <a:pPr algn="ctr"/>
            <a:r>
              <a:rPr lang="en-US" sz="1400"/>
              <a:t>Recommended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8B02079-418D-C89E-195E-DEB6ECBDCD15}"/>
              </a:ext>
            </a:extLst>
          </p:cNvPr>
          <p:cNvSpPr/>
          <p:nvPr/>
        </p:nvSpPr>
        <p:spPr>
          <a:xfrm>
            <a:off x="43545" y="5629184"/>
            <a:ext cx="6281280" cy="4253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With AKS AGIC </a:t>
            </a:r>
            <a:r>
              <a:rPr lang="en-US" err="1"/>
              <a:t>AddOn</a:t>
            </a:r>
            <a:r>
              <a:rPr lang="en-US"/>
              <a:t> Deployment is super simple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E1B36DC-E06E-797F-B57A-1D0D01F53059}"/>
              </a:ext>
            </a:extLst>
          </p:cNvPr>
          <p:cNvSpPr/>
          <p:nvPr/>
        </p:nvSpPr>
        <p:spPr>
          <a:xfrm>
            <a:off x="43544" y="6167978"/>
            <a:ext cx="6281280" cy="4253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Fully managed service provided by Microsoft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9262BA-6BC4-4F6C-20B9-2E1592B27835}"/>
              </a:ext>
            </a:extLst>
          </p:cNvPr>
          <p:cNvSpPr/>
          <p:nvPr/>
        </p:nvSpPr>
        <p:spPr>
          <a:xfrm>
            <a:off x="43544" y="6725493"/>
            <a:ext cx="6281280" cy="4253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Automatic Updates and increased support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B188823-9F7D-CEE0-DFED-3BCF52A34737}"/>
              </a:ext>
            </a:extLst>
          </p:cNvPr>
          <p:cNvSpPr/>
          <p:nvPr/>
        </p:nvSpPr>
        <p:spPr>
          <a:xfrm>
            <a:off x="65313" y="7268183"/>
            <a:ext cx="6281280" cy="4253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First-class Add On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1B1E129-4C8B-24DB-07AD-FC26B8EB85E2}"/>
              </a:ext>
            </a:extLst>
          </p:cNvPr>
          <p:cNvSpPr/>
          <p:nvPr/>
        </p:nvSpPr>
        <p:spPr>
          <a:xfrm>
            <a:off x="8272921" y="5629184"/>
            <a:ext cx="6281280" cy="4253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/>
              <a:t>Supports additional features (verbose levels, auth  type)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25C7032-13B9-AC2C-E8DA-014F06BC9B34}"/>
              </a:ext>
            </a:extLst>
          </p:cNvPr>
          <p:cNvSpPr/>
          <p:nvPr/>
        </p:nvSpPr>
        <p:spPr>
          <a:xfrm>
            <a:off x="8272920" y="6167978"/>
            <a:ext cx="6281280" cy="4253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/>
              <a:t>Shared: Same </a:t>
            </a:r>
            <a:r>
              <a:rPr lang="en-US" sz="1800" err="1"/>
              <a:t>AppGW</a:t>
            </a:r>
            <a:r>
              <a:rPr lang="en-US" sz="1800"/>
              <a:t> can be shared with other Azure Services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CEF0074-5096-F47C-2132-993F0D26B328}"/>
              </a:ext>
            </a:extLst>
          </p:cNvPr>
          <p:cNvSpPr/>
          <p:nvPr/>
        </p:nvSpPr>
        <p:spPr>
          <a:xfrm>
            <a:off x="8272920" y="6725493"/>
            <a:ext cx="6281280" cy="4253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err="1"/>
              <a:t>ProhibitedTargets</a:t>
            </a:r>
            <a:r>
              <a:rPr lang="en-IN" sz="1800"/>
              <a:t>: Configure </a:t>
            </a:r>
            <a:r>
              <a:rPr lang="en-IN" sz="1800" err="1"/>
              <a:t>AppGw</a:t>
            </a:r>
            <a:r>
              <a:rPr lang="en-IN" sz="1800"/>
              <a:t> without affecting other backends</a:t>
            </a:r>
            <a:endParaRPr lang="en-US" sz="180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FA37F47-0213-93EB-2812-4CE19753336D}"/>
              </a:ext>
            </a:extLst>
          </p:cNvPr>
          <p:cNvSpPr/>
          <p:nvPr/>
        </p:nvSpPr>
        <p:spPr>
          <a:xfrm>
            <a:off x="8294689" y="7268183"/>
            <a:ext cx="6281280" cy="4253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/>
              <a:t>Manually upgrade AGIC using HELM (No Automatic), Use latest or desired versions </a:t>
            </a:r>
          </a:p>
        </p:txBody>
      </p:sp>
    </p:spTree>
    <p:extLst>
      <p:ext uri="{BB962C8B-B14F-4D97-AF65-F5344CB8AC3E}">
        <p14:creationId xmlns:p14="http://schemas.microsoft.com/office/powerpoint/2010/main" val="18257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20" grpId="0" animBg="1"/>
      <p:bldP spid="21" grpId="0" animBg="1"/>
      <p:bldP spid="23" grpId="0" animBg="1"/>
      <p:bldP spid="24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4" y="-30694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Application Gateway Ingress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727" y="1995748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75959" y="196163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459" y="5515900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8550" y="830064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81014" y="873902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3276160" y="1381902"/>
            <a:ext cx="242274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1014" y="3795883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601410" y="4622019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268349"/>
            <a:ext cx="3428098" cy="14975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4826" y="538745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25016" y="5375315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268349"/>
            <a:ext cx="1783753" cy="15224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6" y="5386198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904496" y="6017116"/>
            <a:ext cx="1488694" cy="1244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98" y="5402474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ED0666C-8EBB-D541-AE6A-383AE30054DD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977164" y="5922253"/>
            <a:ext cx="4567662" cy="934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905959" y="6286751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999860" y="4278776"/>
            <a:ext cx="808077" cy="1666172"/>
          </a:xfrm>
          <a:prstGeom prst="bentConnector3">
            <a:avLst>
              <a:gd name="adj1" fmla="val 2575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3945739-29F1-A752-BD6F-C45EE01FCB5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10722" cy="113373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5DE43-13F0-80F2-E205-4984150EE2BB}"/>
              </a:ext>
            </a:extLst>
          </p:cNvPr>
          <p:cNvSpPr/>
          <p:nvPr/>
        </p:nvSpPr>
        <p:spPr>
          <a:xfrm>
            <a:off x="7309328" y="2912429"/>
            <a:ext cx="1783753" cy="178294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33D7A6A-AD98-8E1F-376D-73A80D80A0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79716" y="2992537"/>
            <a:ext cx="725587" cy="954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47F7F5-99BB-1683-D5FE-FAD4851FA1DE}"/>
              </a:ext>
            </a:extLst>
          </p:cNvPr>
          <p:cNvSpPr txBox="1"/>
          <p:nvPr/>
        </p:nvSpPr>
        <p:spPr>
          <a:xfrm>
            <a:off x="7373748" y="4019480"/>
            <a:ext cx="1633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AGIC Managed </a:t>
            </a:r>
          </a:p>
          <a:p>
            <a:pPr algn="ctr"/>
            <a:r>
              <a:rPr lang="en-US" sz="1800"/>
              <a:t>Identity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95D756-BF18-AB38-B2BD-D98766D41C12}"/>
              </a:ext>
            </a:extLst>
          </p:cNvPr>
          <p:cNvCxnSpPr>
            <a:cxnSpLocks/>
            <a:stCxn id="19" idx="2"/>
            <a:endCxn id="68" idx="0"/>
          </p:cNvCxnSpPr>
          <p:nvPr/>
        </p:nvCxnSpPr>
        <p:spPr>
          <a:xfrm flipH="1">
            <a:off x="8190447" y="4695369"/>
            <a:ext cx="10758" cy="57298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8CD9629-3FD5-9EEE-4664-D4226E6B7B83}"/>
              </a:ext>
            </a:extLst>
          </p:cNvPr>
          <p:cNvCxnSpPr>
            <a:stCxn id="19" idx="1"/>
            <a:endCxn id="56" idx="2"/>
          </p:cNvCxnSpPr>
          <p:nvPr/>
        </p:nvCxnSpPr>
        <p:spPr>
          <a:xfrm rot="10800000">
            <a:off x="4487532" y="1751235"/>
            <a:ext cx="2821797" cy="2052665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99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C3C1A-C618-74F5-6799-7B9530B764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© Kalyan Reddy Daida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536752-EC12-9FC6-A656-EFDDD83483F7}"/>
              </a:ext>
            </a:extLst>
          </p:cNvPr>
          <p:cNvSpPr/>
          <p:nvPr/>
        </p:nvSpPr>
        <p:spPr>
          <a:xfrm>
            <a:off x="5688976" y="925041"/>
            <a:ext cx="3222702" cy="27766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Azure</a:t>
            </a:r>
          </a:p>
          <a:p>
            <a:pPr algn="ctr"/>
            <a:r>
              <a:rPr lang="en-US" sz="3000" dirty="0"/>
              <a:t>Application</a:t>
            </a:r>
          </a:p>
          <a:p>
            <a:pPr algn="ctr"/>
            <a:r>
              <a:rPr lang="en-US" sz="3000" dirty="0"/>
              <a:t>Gateway </a:t>
            </a:r>
          </a:p>
          <a:p>
            <a:pPr algn="ctr"/>
            <a:r>
              <a:rPr lang="en-US" sz="3000" dirty="0"/>
              <a:t>Ingress</a:t>
            </a:r>
          </a:p>
          <a:p>
            <a:pPr algn="ctr"/>
            <a:r>
              <a:rPr lang="en-US" sz="3000" dirty="0"/>
              <a:t>Controller</a:t>
            </a:r>
          </a:p>
          <a:p>
            <a:pPr algn="ctr"/>
            <a:r>
              <a:rPr lang="en-US" sz="3000" dirty="0"/>
              <a:t>AGIC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4139E1-2A63-6E32-9EDC-4DF3A5B59D54}"/>
              </a:ext>
            </a:extLst>
          </p:cNvPr>
          <p:cNvSpPr/>
          <p:nvPr/>
        </p:nvSpPr>
        <p:spPr>
          <a:xfrm>
            <a:off x="5707562" y="4635643"/>
            <a:ext cx="3222702" cy="2338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30</a:t>
            </a:r>
          </a:p>
          <a:p>
            <a:pPr algn="ctr"/>
            <a:r>
              <a:rPr lang="en-US" sz="3000" dirty="0"/>
              <a:t>Real-World AGIC Ingress</a:t>
            </a:r>
          </a:p>
          <a:p>
            <a:pPr algn="ctr"/>
            <a:r>
              <a:rPr lang="en-US" sz="3000" dirty="0"/>
              <a:t>Demos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D268F6-F27C-A64F-92C3-995CE5492BC6}"/>
              </a:ext>
            </a:extLst>
          </p:cNvPr>
          <p:cNvSpPr/>
          <p:nvPr/>
        </p:nvSpPr>
        <p:spPr>
          <a:xfrm>
            <a:off x="111512" y="1334394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Install AGIC as </a:t>
            </a:r>
          </a:p>
          <a:p>
            <a:pPr algn="ctr"/>
            <a:r>
              <a:rPr lang="en-US" sz="2600" dirty="0"/>
              <a:t>AKS Add-On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4E2CE-B2FA-C10E-BE9A-E9B119BDAABD}"/>
              </a:ext>
            </a:extLst>
          </p:cNvPr>
          <p:cNvSpPr/>
          <p:nvPr/>
        </p:nvSpPr>
        <p:spPr>
          <a:xfrm>
            <a:off x="3925229" y="1334394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95FFF6-C577-4359-CEC7-AE2BEE9DBEF0}"/>
              </a:ext>
            </a:extLst>
          </p:cNvPr>
          <p:cNvSpPr/>
          <p:nvPr/>
        </p:nvSpPr>
        <p:spPr>
          <a:xfrm>
            <a:off x="130098" y="2204195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Default Backend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F9CE4E-5EF8-F247-920D-07EF31F13CB9}"/>
              </a:ext>
            </a:extLst>
          </p:cNvPr>
          <p:cNvSpPr/>
          <p:nvPr/>
        </p:nvSpPr>
        <p:spPr>
          <a:xfrm>
            <a:off x="3925229" y="2204195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40E364-BFDC-CA60-950D-970E7D9AF055}"/>
              </a:ext>
            </a:extLst>
          </p:cNvPr>
          <p:cNvSpPr/>
          <p:nvPr/>
        </p:nvSpPr>
        <p:spPr>
          <a:xfrm>
            <a:off x="130098" y="3073996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HTTP Paths and Rules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88F055-75DC-AFE4-A2C6-24A77501B0A6}"/>
              </a:ext>
            </a:extLst>
          </p:cNvPr>
          <p:cNvSpPr/>
          <p:nvPr/>
        </p:nvSpPr>
        <p:spPr>
          <a:xfrm>
            <a:off x="3925229" y="3073996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7950331-22F5-6F47-E1E9-59C6F7310E4F}"/>
              </a:ext>
            </a:extLst>
          </p:cNvPr>
          <p:cNvSpPr/>
          <p:nvPr/>
        </p:nvSpPr>
        <p:spPr>
          <a:xfrm>
            <a:off x="130098" y="3943797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URL Routing</a:t>
            </a:r>
          </a:p>
          <a:p>
            <a:pPr algn="ctr"/>
            <a:r>
              <a:rPr lang="en-US" sz="2600" dirty="0"/>
              <a:t>(Path based Routing)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A998BA-AE5F-2031-485C-01842379229C}"/>
              </a:ext>
            </a:extLst>
          </p:cNvPr>
          <p:cNvSpPr/>
          <p:nvPr/>
        </p:nvSpPr>
        <p:spPr>
          <a:xfrm>
            <a:off x="3925229" y="3943797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245531-7F8E-ABE8-E58A-E6A02457F3D2}"/>
              </a:ext>
            </a:extLst>
          </p:cNvPr>
          <p:cNvSpPr/>
          <p:nvPr/>
        </p:nvSpPr>
        <p:spPr>
          <a:xfrm>
            <a:off x="148684" y="4813598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Backend Path Prefix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898C60-01D6-2867-767E-573911F45C93}"/>
              </a:ext>
            </a:extLst>
          </p:cNvPr>
          <p:cNvSpPr/>
          <p:nvPr/>
        </p:nvSpPr>
        <p:spPr>
          <a:xfrm>
            <a:off x="3943815" y="4813598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BA1F9A-BABE-60DE-9B77-CBB8934239FF}"/>
              </a:ext>
            </a:extLst>
          </p:cNvPr>
          <p:cNvSpPr/>
          <p:nvPr/>
        </p:nvSpPr>
        <p:spPr>
          <a:xfrm>
            <a:off x="148684" y="5683399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Backend Host Name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C9B94D-44B4-9571-6A24-7ECC989732AA}"/>
              </a:ext>
            </a:extLst>
          </p:cNvPr>
          <p:cNvSpPr/>
          <p:nvPr/>
        </p:nvSpPr>
        <p:spPr>
          <a:xfrm>
            <a:off x="3943815" y="5683399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6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DBDBB7-6DF9-D25C-B5D1-2C662BA03C96}"/>
              </a:ext>
            </a:extLst>
          </p:cNvPr>
          <p:cNvSpPr/>
          <p:nvPr/>
        </p:nvSpPr>
        <p:spPr>
          <a:xfrm>
            <a:off x="141251" y="6553200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Cookie Based Affinity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CEC870-6657-E667-EC85-D579D92A6E03}"/>
              </a:ext>
            </a:extLst>
          </p:cNvPr>
          <p:cNvSpPr/>
          <p:nvPr/>
        </p:nvSpPr>
        <p:spPr>
          <a:xfrm>
            <a:off x="3936382" y="6553200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  <a:p>
            <a:pPr algn="ctr"/>
            <a:r>
              <a:rPr lang="en-US" sz="2600" dirty="0"/>
              <a:t>7</a:t>
            </a:r>
          </a:p>
          <a:p>
            <a:pPr algn="ctr"/>
            <a:endParaRPr lang="en-US" sz="26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2A076F-43AD-9F5A-8F21-71B441C34B9A}"/>
              </a:ext>
            </a:extLst>
          </p:cNvPr>
          <p:cNvSpPr/>
          <p:nvPr/>
        </p:nvSpPr>
        <p:spPr>
          <a:xfrm>
            <a:off x="10842702" y="1334394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Override Frontend Port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964E8A-E714-16BF-D46B-1610A91F42D8}"/>
              </a:ext>
            </a:extLst>
          </p:cNvPr>
          <p:cNvSpPr/>
          <p:nvPr/>
        </p:nvSpPr>
        <p:spPr>
          <a:xfrm>
            <a:off x="9805629" y="1334394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8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C71FB12-8A0D-26AB-17BC-1DAC584B2F2B}"/>
              </a:ext>
            </a:extLst>
          </p:cNvPr>
          <p:cNvSpPr/>
          <p:nvPr/>
        </p:nvSpPr>
        <p:spPr>
          <a:xfrm>
            <a:off x="10818536" y="2204195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Rewrite Rule Set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6A2B5D-B9B4-E18D-1B0D-A4571E327403}"/>
              </a:ext>
            </a:extLst>
          </p:cNvPr>
          <p:cNvSpPr/>
          <p:nvPr/>
        </p:nvSpPr>
        <p:spPr>
          <a:xfrm>
            <a:off x="9805629" y="2204195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9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8C348B6-7A11-0135-0F94-FDC0278DCFF0}"/>
              </a:ext>
            </a:extLst>
          </p:cNvPr>
          <p:cNvSpPr/>
          <p:nvPr/>
        </p:nvSpPr>
        <p:spPr>
          <a:xfrm>
            <a:off x="10818536" y="3073996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Default and HTTP Probes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F65B6D-2B45-83BC-3C38-75D15CE6057B}"/>
              </a:ext>
            </a:extLst>
          </p:cNvPr>
          <p:cNvSpPr/>
          <p:nvPr/>
        </p:nvSpPr>
        <p:spPr>
          <a:xfrm>
            <a:off x="9805629" y="3073996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B2F34A4-A435-0DAA-5AFC-850839E10467}"/>
              </a:ext>
            </a:extLst>
          </p:cNvPr>
          <p:cNvSpPr/>
          <p:nvPr/>
        </p:nvSpPr>
        <p:spPr>
          <a:xfrm>
            <a:off x="10818536" y="3943797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Readiness Liveness Health Probes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7CA4E7-E1DE-0E59-478A-C7C9B7D6F3E8}"/>
              </a:ext>
            </a:extLst>
          </p:cNvPr>
          <p:cNvSpPr/>
          <p:nvPr/>
        </p:nvSpPr>
        <p:spPr>
          <a:xfrm>
            <a:off x="9805629" y="3943797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292F0B8-1AF3-81D7-7A47-1192068B0546}"/>
              </a:ext>
            </a:extLst>
          </p:cNvPr>
          <p:cNvSpPr/>
          <p:nvPr/>
        </p:nvSpPr>
        <p:spPr>
          <a:xfrm>
            <a:off x="10837122" y="4813598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Ingress Health Probe Annotations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75AFDB-148A-D504-C932-FD68D64FBED3}"/>
              </a:ext>
            </a:extLst>
          </p:cNvPr>
          <p:cNvSpPr/>
          <p:nvPr/>
        </p:nvSpPr>
        <p:spPr>
          <a:xfrm>
            <a:off x="9824215" y="4813598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12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2AFB36-0C60-0D8B-ECE7-F2EDE5683E4D}"/>
              </a:ext>
            </a:extLst>
          </p:cNvPr>
          <p:cNvSpPr/>
          <p:nvPr/>
        </p:nvSpPr>
        <p:spPr>
          <a:xfrm>
            <a:off x="10837122" y="5683399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Delegate DNS Domain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E9C7BD-2A65-40D1-EA02-81B826EB9996}"/>
              </a:ext>
            </a:extLst>
          </p:cNvPr>
          <p:cNvSpPr/>
          <p:nvPr/>
        </p:nvSpPr>
        <p:spPr>
          <a:xfrm>
            <a:off x="9824215" y="5683399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13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75441D9-4F38-AF82-E898-6DAE3CBA71C8}"/>
              </a:ext>
            </a:extLst>
          </p:cNvPr>
          <p:cNvSpPr/>
          <p:nvPr/>
        </p:nvSpPr>
        <p:spPr>
          <a:xfrm>
            <a:off x="10829689" y="6553200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Install External DNS Controller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255565-7725-EE6C-6886-DADE68B52FD3}"/>
              </a:ext>
            </a:extLst>
          </p:cNvPr>
          <p:cNvSpPr/>
          <p:nvPr/>
        </p:nvSpPr>
        <p:spPr>
          <a:xfrm>
            <a:off x="9816782" y="6553200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  <a:p>
            <a:pPr algn="ctr"/>
            <a:r>
              <a:rPr lang="en-US" sz="2600" dirty="0"/>
              <a:t>14</a:t>
            </a:r>
          </a:p>
          <a:p>
            <a:pPr algn="ctr"/>
            <a:endParaRPr lang="en-US" sz="26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FEDB02A-C43B-789A-B46C-C6D91E34C6B1}"/>
              </a:ext>
            </a:extLst>
          </p:cNvPr>
          <p:cNvSpPr/>
          <p:nvPr/>
        </p:nvSpPr>
        <p:spPr>
          <a:xfrm>
            <a:off x="1063086" y="70624"/>
            <a:ext cx="12206866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/>
              <a:t>Azure Kubernetes Service </a:t>
            </a:r>
            <a:r>
              <a:rPr lang="en-US" sz="3600" dirty="0">
                <a:solidFill>
                  <a:srgbClr val="FFFF00"/>
                </a:solidFill>
              </a:rPr>
              <a:t>+</a:t>
            </a:r>
            <a:r>
              <a:rPr lang="en-US" sz="3400" dirty="0"/>
              <a:t> Application Gateway Ingress Controller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F76B2A66-6267-6C92-7B04-64D5D9733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1304" y="3796417"/>
            <a:ext cx="765378" cy="74302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520A7B2-2933-3D0B-C4C4-90FA62E97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6513" y="3780269"/>
            <a:ext cx="802847" cy="802847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1686E87A-7E36-5F78-0DF8-50E88835B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631" y="3776534"/>
            <a:ext cx="828747" cy="80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6AB70F-7B1E-1D06-4759-A8F1E4805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5199" y="6081625"/>
            <a:ext cx="869796" cy="905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59A3D9-E985-61D6-E319-93BDD3E060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4438" y="7091360"/>
            <a:ext cx="2137325" cy="569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8E857D-A980-EC07-36E9-9AB58B6816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4257" y="7080997"/>
            <a:ext cx="2293772" cy="71977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B1318E5-C43B-C786-33E8-29E1C9847E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3795" y="3764096"/>
            <a:ext cx="911940" cy="9119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70A5DA-61CE-93C4-8B8D-F0B8756433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93808" y="6347602"/>
            <a:ext cx="1094137" cy="10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8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Default Backend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23743" y="1964647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0674" y="6552131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67" y="6426007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6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14" y="-25221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Default Backend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727" y="1995748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75959" y="196163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459" y="5515900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60903" y="851841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74020" y="871117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1014" y="3795883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601410" y="4622019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905959" y="6286751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999860" y="4278776"/>
            <a:ext cx="808077" cy="1666172"/>
          </a:xfrm>
          <a:prstGeom prst="bentConnector3">
            <a:avLst>
              <a:gd name="adj1" fmla="val 2575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3608739" y="5530377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675116" y="4770229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122226" y="3422785"/>
            <a:ext cx="3995903" cy="14267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>
            <a:off x="1977164" y="5922253"/>
            <a:ext cx="4499234" cy="141344"/>
          </a:xfrm>
          <a:prstGeom prst="bentConnector3">
            <a:avLst>
              <a:gd name="adj1" fmla="val 18305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57870" y="362314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99184" y="3632501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691557" y="4523157"/>
            <a:ext cx="93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err="1"/>
              <a:t>MyApp</a:t>
            </a:r>
            <a:endParaRPr lang="en-US" sz="1800" b="1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76762" y="3634081"/>
            <a:ext cx="956530" cy="956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10722" cy="113373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FEBEDEE-FD1E-5BD3-6125-805A8C930FA2}"/>
              </a:ext>
            </a:extLst>
          </p:cNvPr>
          <p:cNvSpPr/>
          <p:nvPr/>
        </p:nvSpPr>
        <p:spPr>
          <a:xfrm>
            <a:off x="10926149" y="2074728"/>
            <a:ext cx="2170407" cy="874866"/>
          </a:xfrm>
          <a:prstGeom prst="roundRect">
            <a:avLst>
              <a:gd name="adj" fmla="val 513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AAE34D-A1A5-F87E-5857-50665F56D33B}"/>
              </a:ext>
            </a:extLst>
          </p:cNvPr>
          <p:cNvSpPr txBox="1"/>
          <p:nvPr/>
        </p:nvSpPr>
        <p:spPr>
          <a:xfrm>
            <a:off x="11218210" y="2589848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6F56012-6B67-1C90-1306-7B1C46C6D6F1}"/>
              </a:ext>
            </a:extLst>
          </p:cNvPr>
          <p:cNvSpPr/>
          <p:nvPr/>
        </p:nvSpPr>
        <p:spPr>
          <a:xfrm>
            <a:off x="11110677" y="2261625"/>
            <a:ext cx="1785673" cy="40625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err="1"/>
              <a:t>defaultBackend</a:t>
            </a:r>
            <a:endParaRPr lang="en-US" sz="180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60" idx="3"/>
            <a:endCxn id="21" idx="1"/>
          </p:cNvCxnSpPr>
          <p:nvPr/>
        </p:nvCxnSpPr>
        <p:spPr>
          <a:xfrm flipV="1">
            <a:off x="3692954" y="4102983"/>
            <a:ext cx="5564916" cy="1488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09529" y="1605058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31824E99-39FD-6D91-4BD4-AA60F12DE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92" y="3646851"/>
            <a:ext cx="941691" cy="91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7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27" grpId="0" animBg="1"/>
      <p:bldP spid="28" grpId="0"/>
      <p:bldP spid="29" grpId="0" animBg="1"/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1FCF58-6850-3287-1C7F-B455754D74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5FF7CE-C236-708D-1D56-4B6D3A6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AGIC - Ingress Default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9374E-1C96-CA43-6868-8A068673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8" y="1533008"/>
            <a:ext cx="11007083" cy="54991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82742D-54CA-C50B-E969-F6F30248A0AB}"/>
              </a:ext>
            </a:extLst>
          </p:cNvPr>
          <p:cNvSpPr/>
          <p:nvPr/>
        </p:nvSpPr>
        <p:spPr>
          <a:xfrm>
            <a:off x="11339824" y="3004457"/>
            <a:ext cx="3197321" cy="2068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Ingress </a:t>
            </a:r>
          </a:p>
          <a:p>
            <a:pPr algn="ctr"/>
            <a:r>
              <a:rPr lang="en-US" sz="3000"/>
              <a:t>Default Backend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E1B71B-27BA-1963-1CFF-73D37BE7C27A}"/>
              </a:ext>
            </a:extLst>
          </p:cNvPr>
          <p:cNvSpPr/>
          <p:nvPr/>
        </p:nvSpPr>
        <p:spPr>
          <a:xfrm>
            <a:off x="641131" y="3384331"/>
            <a:ext cx="10405241" cy="91440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4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HTTP Rules &amp; Paths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33676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2715" y="6520600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56" y="6289372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68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1783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HTTP Rules &amp;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727" y="1995748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75959" y="196163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1181" y="3805501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54902" y="4490620"/>
            <a:ext cx="1365427" cy="181907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79973" y="5464476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320889" cy="11433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FEBEDEE-FD1E-5BD3-6125-805A8C930FA2}"/>
              </a:ext>
            </a:extLst>
          </p:cNvPr>
          <p:cNvSpPr/>
          <p:nvPr/>
        </p:nvSpPr>
        <p:spPr>
          <a:xfrm>
            <a:off x="10453487" y="2051046"/>
            <a:ext cx="2722803" cy="874866"/>
          </a:xfrm>
          <a:prstGeom prst="roundRect">
            <a:avLst>
              <a:gd name="adj" fmla="val 513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AAE34D-A1A5-F87E-5857-50665F56D33B}"/>
              </a:ext>
            </a:extLst>
          </p:cNvPr>
          <p:cNvSpPr txBox="1"/>
          <p:nvPr/>
        </p:nvSpPr>
        <p:spPr>
          <a:xfrm>
            <a:off x="10966302" y="2599105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Ingress Service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6F56012-6B67-1C90-1306-7B1C46C6D6F1}"/>
              </a:ext>
            </a:extLst>
          </p:cNvPr>
          <p:cNvSpPr/>
          <p:nvPr/>
        </p:nvSpPr>
        <p:spPr>
          <a:xfrm>
            <a:off x="10654459" y="2237943"/>
            <a:ext cx="2321626" cy="40625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HTTP Rules &amp; Paths</a:t>
            </a:r>
          </a:p>
        </p:txBody>
      </p: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CF15B7C-FE97-BC3B-BAD7-974105C4BF7C}"/>
              </a:ext>
            </a:extLst>
          </p:cNvPr>
          <p:cNvSpPr/>
          <p:nvPr/>
        </p:nvSpPr>
        <p:spPr>
          <a:xfrm>
            <a:off x="4162534" y="4062813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D95FD0-CAA3-051B-8A74-76BF2E5CDFA5}"/>
              </a:ext>
            </a:extLst>
          </p:cNvPr>
          <p:cNvCxnSpPr>
            <a:stCxn id="60" idx="3"/>
            <a:endCxn id="31" idx="1"/>
          </p:cNvCxnSpPr>
          <p:nvPr/>
        </p:nvCxnSpPr>
        <p:spPr>
          <a:xfrm>
            <a:off x="3803121" y="4261471"/>
            <a:ext cx="359413" cy="4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32DEF-2ED5-414C-D28E-F6715A287AD7}"/>
              </a:ext>
            </a:extLst>
          </p:cNvPr>
          <p:cNvSpPr/>
          <p:nvPr/>
        </p:nvSpPr>
        <p:spPr>
          <a:xfrm>
            <a:off x="9122226" y="3422785"/>
            <a:ext cx="3995903" cy="1426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63982DE4-06B3-B35F-EF2C-F21AF110BAA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57870" y="362314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8;p35">
            <a:extLst>
              <a:ext uri="{FF2B5EF4-FFF2-40B4-BE49-F238E27FC236}">
                <a16:creationId xmlns:a16="http://schemas.microsoft.com/office/drawing/2014/main" id="{DA80A7AD-2603-3B36-B62C-5D3BE27972C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99184" y="3632501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92D92F-3987-8EF1-9E50-916D10EE2A2A}"/>
              </a:ext>
            </a:extLst>
          </p:cNvPr>
          <p:cNvSpPr txBox="1"/>
          <p:nvPr/>
        </p:nvSpPr>
        <p:spPr>
          <a:xfrm>
            <a:off x="10847366" y="4535410"/>
            <a:ext cx="93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App1</a:t>
            </a:r>
          </a:p>
        </p:txBody>
      </p:sp>
      <p:pic>
        <p:nvPicPr>
          <p:cNvPr id="19" name="Google Shape;660;p35">
            <a:extLst>
              <a:ext uri="{FF2B5EF4-FFF2-40B4-BE49-F238E27FC236}">
                <a16:creationId xmlns:a16="http://schemas.microsoft.com/office/drawing/2014/main" id="{F16C2A21-3E6B-DD69-F76C-9E125F5ABB43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176762" y="363408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A252626-FF74-EF25-717B-662EFDCD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92" y="3646851"/>
            <a:ext cx="941691" cy="91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297A859-FA2B-86E8-A900-E9049F66C5E3}"/>
              </a:ext>
            </a:extLst>
          </p:cNvPr>
          <p:cNvCxnSpPr>
            <a:cxnSpLocks/>
            <a:stCxn id="31" idx="3"/>
            <a:endCxn id="15" idx="1"/>
          </p:cNvCxnSpPr>
          <p:nvPr/>
        </p:nvCxnSpPr>
        <p:spPr>
          <a:xfrm flipV="1">
            <a:off x="5524076" y="4102983"/>
            <a:ext cx="3733794" cy="1629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5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6" grpId="0"/>
      <p:bldP spid="31" grpId="0" animBg="1"/>
      <p:bldP spid="14" grpId="0" animBg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1FCF58-6850-3287-1C7F-B455754D74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5FF7CE-C236-708D-1D56-4B6D3A6F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1014"/>
            <a:ext cx="12618720" cy="1188851"/>
          </a:xfrm>
        </p:spPr>
        <p:txBody>
          <a:bodyPr/>
          <a:lstStyle/>
          <a:p>
            <a:r>
              <a:rPr lang="en-US"/>
              <a:t>Azure AGIC - Ingress HTTP Rules &amp; Paths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82742D-54CA-C50B-E969-F6F30248A0AB}"/>
              </a:ext>
            </a:extLst>
          </p:cNvPr>
          <p:cNvSpPr/>
          <p:nvPr/>
        </p:nvSpPr>
        <p:spPr>
          <a:xfrm>
            <a:off x="10515603" y="4330915"/>
            <a:ext cx="3281316" cy="2068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Ingress </a:t>
            </a:r>
          </a:p>
          <a:p>
            <a:pPr algn="ctr"/>
            <a:r>
              <a:rPr lang="en-US" sz="3000"/>
              <a:t>HTTP</a:t>
            </a:r>
          </a:p>
          <a:p>
            <a:pPr algn="ctr"/>
            <a:r>
              <a:rPr lang="en-US" sz="3000"/>
              <a:t>Rules &amp; Paths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AB7AB7-9DEC-C4C6-C603-38A31A24EA35}"/>
              </a:ext>
            </a:extLst>
          </p:cNvPr>
          <p:cNvSpPr/>
          <p:nvPr/>
        </p:nvSpPr>
        <p:spPr>
          <a:xfrm>
            <a:off x="10343244" y="1502230"/>
            <a:ext cx="3281316" cy="20682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Ingress</a:t>
            </a:r>
          </a:p>
          <a:p>
            <a:pPr algn="ctr"/>
            <a:r>
              <a:rPr lang="en-US" sz="3000"/>
              <a:t>Class</a:t>
            </a:r>
          </a:p>
          <a:p>
            <a:pPr algn="ctr"/>
            <a:r>
              <a:rPr lang="en-US" sz="3000"/>
              <a:t>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C4EF9-F31C-3666-D6C5-1BD52B51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977836"/>
            <a:ext cx="8697686" cy="67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3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Ingress URL Routing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23743" y="219558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87256" y="6562641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56" y="6289372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3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URL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587894"/>
            <a:ext cx="2721475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6274" y="5695783"/>
            <a:ext cx="773581" cy="75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83281" y="5714828"/>
            <a:ext cx="773581" cy="7568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547043" y="5612780"/>
            <a:ext cx="1554153" cy="1177987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760" y="5682453"/>
            <a:ext cx="788428" cy="76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6660875" y="6446243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612852" y="6456312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197873" y="6176888"/>
            <a:ext cx="2349170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54" y="5675550"/>
            <a:ext cx="825368" cy="79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100434" y="6281435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300930" y="6248397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099743" y="2084213"/>
            <a:ext cx="2624814" cy="1028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76888"/>
            <a:ext cx="4541966" cy="3123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93880" y="2178508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47853" y="2168013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151680" y="28085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912156" y="2179680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5524076" y="2598466"/>
            <a:ext cx="3575667" cy="1010630"/>
          </a:xfrm>
          <a:prstGeom prst="bentConnector3">
            <a:avLst>
              <a:gd name="adj1" fmla="val 291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CF15B7C-FE97-BC3B-BAD7-974105C4BF7C}"/>
              </a:ext>
            </a:extLst>
          </p:cNvPr>
          <p:cNvSpPr/>
          <p:nvPr/>
        </p:nvSpPr>
        <p:spPr>
          <a:xfrm>
            <a:off x="4162534" y="3405966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0FCD0E-AC8E-2124-3529-ECAD6BC98649}"/>
              </a:ext>
            </a:extLst>
          </p:cNvPr>
          <p:cNvSpPr/>
          <p:nvPr/>
        </p:nvSpPr>
        <p:spPr>
          <a:xfrm>
            <a:off x="9104912" y="3207501"/>
            <a:ext cx="2624814" cy="10285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637;p35">
            <a:extLst>
              <a:ext uri="{FF2B5EF4-FFF2-40B4-BE49-F238E27FC236}">
                <a16:creationId xmlns:a16="http://schemas.microsoft.com/office/drawing/2014/main" id="{B12FDEA3-8612-7B8C-A8ED-DA8747EDD22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99049" y="3301796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8;p35">
            <a:extLst>
              <a:ext uri="{FF2B5EF4-FFF2-40B4-BE49-F238E27FC236}">
                <a16:creationId xmlns:a16="http://schemas.microsoft.com/office/drawing/2014/main" id="{7D9581A7-6DBF-BB3F-D5A4-80F0D7196AB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53022" y="3291301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FF15E5-EE40-A965-3F62-8AF0967E27EE}"/>
              </a:ext>
            </a:extLst>
          </p:cNvPr>
          <p:cNvSpPr txBox="1"/>
          <p:nvPr/>
        </p:nvSpPr>
        <p:spPr>
          <a:xfrm>
            <a:off x="10156849" y="393188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19" name="Google Shape;660;p35">
            <a:extLst>
              <a:ext uri="{FF2B5EF4-FFF2-40B4-BE49-F238E27FC236}">
                <a16:creationId xmlns:a16="http://schemas.microsoft.com/office/drawing/2014/main" id="{6A61FCEA-8329-D170-8177-DA13C6B64CB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886857" y="3302968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45EF079-598F-6076-9F84-E64AA69266F2}"/>
              </a:ext>
            </a:extLst>
          </p:cNvPr>
          <p:cNvSpPr/>
          <p:nvPr/>
        </p:nvSpPr>
        <p:spPr>
          <a:xfrm>
            <a:off x="9095750" y="4329241"/>
            <a:ext cx="2624814" cy="1028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7B6B14F2-537C-DD55-C480-6F7584491FF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59419" y="4423536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8;p35">
            <a:extLst>
              <a:ext uri="{FF2B5EF4-FFF2-40B4-BE49-F238E27FC236}">
                <a16:creationId xmlns:a16="http://schemas.microsoft.com/office/drawing/2014/main" id="{8311CF0C-B75F-2C8C-81B1-93B7028BD495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13392" y="4413041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9C684C-AAC3-161A-8C4B-C0138F7347FA}"/>
              </a:ext>
            </a:extLst>
          </p:cNvPr>
          <p:cNvSpPr txBox="1"/>
          <p:nvPr/>
        </p:nvSpPr>
        <p:spPr>
          <a:xfrm>
            <a:off x="9974208" y="504153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34" name="Google Shape;660;p35">
            <a:extLst>
              <a:ext uri="{FF2B5EF4-FFF2-40B4-BE49-F238E27FC236}">
                <a16:creationId xmlns:a16="http://schemas.microsoft.com/office/drawing/2014/main" id="{B0E9C4D3-A10C-441A-E2C8-86739936279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877695" y="4424708"/>
            <a:ext cx="762489" cy="709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150785" y="4007057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/app2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FFEF2D8-7C04-09DB-07E7-3BBADEEE39BD}"/>
              </a:ext>
            </a:extLst>
          </p:cNvPr>
          <p:cNvSpPr/>
          <p:nvPr/>
        </p:nvSpPr>
        <p:spPr>
          <a:xfrm>
            <a:off x="4150785" y="4605608"/>
            <a:ext cx="1361542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default or “/”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E7004FF-1A48-65A9-C079-FF1A9526C7F6}"/>
              </a:ext>
            </a:extLst>
          </p:cNvPr>
          <p:cNvCxnSpPr>
            <a:cxnSpLocks/>
            <a:stCxn id="43" idx="3"/>
            <a:endCxn id="14" idx="1"/>
          </p:cNvCxnSpPr>
          <p:nvPr/>
        </p:nvCxnSpPr>
        <p:spPr>
          <a:xfrm flipV="1">
            <a:off x="5512327" y="3721754"/>
            <a:ext cx="3592585" cy="488433"/>
          </a:xfrm>
          <a:prstGeom prst="bentConnector3">
            <a:avLst>
              <a:gd name="adj1" fmla="val 359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A000000-2910-A18E-EF39-AE7C6C187FCC}"/>
              </a:ext>
            </a:extLst>
          </p:cNvPr>
          <p:cNvCxnSpPr>
            <a:cxnSpLocks/>
            <a:stCxn id="45" idx="3"/>
            <a:endCxn id="20" idx="1"/>
          </p:cNvCxnSpPr>
          <p:nvPr/>
        </p:nvCxnSpPr>
        <p:spPr>
          <a:xfrm>
            <a:off x="5512327" y="4808738"/>
            <a:ext cx="3583423" cy="347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624A397-6B56-2467-A53F-A03C8A5C7C3C}"/>
              </a:ext>
            </a:extLst>
          </p:cNvPr>
          <p:cNvCxnSpPr>
            <a:stCxn id="60" idx="3"/>
            <a:endCxn id="31" idx="1"/>
          </p:cNvCxnSpPr>
          <p:nvPr/>
        </p:nvCxnSpPr>
        <p:spPr>
          <a:xfrm flipV="1">
            <a:off x="3764778" y="3609096"/>
            <a:ext cx="397756" cy="582599"/>
          </a:xfrm>
          <a:prstGeom prst="bentConnector3">
            <a:avLst>
              <a:gd name="adj1" fmla="val 335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AE0B25FB-855A-CE84-799E-56AD19E155D8}"/>
              </a:ext>
            </a:extLst>
          </p:cNvPr>
          <p:cNvCxnSpPr>
            <a:stCxn id="60" idx="3"/>
            <a:endCxn id="45" idx="1"/>
          </p:cNvCxnSpPr>
          <p:nvPr/>
        </p:nvCxnSpPr>
        <p:spPr>
          <a:xfrm>
            <a:off x="3764778" y="4191695"/>
            <a:ext cx="386007" cy="617043"/>
          </a:xfrm>
          <a:prstGeom prst="bentConnector3">
            <a:avLst>
              <a:gd name="adj1" fmla="val 359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386007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239B3E8-F68B-7185-08A9-B1F8ED3AE4B1}"/>
              </a:ext>
            </a:extLst>
          </p:cNvPr>
          <p:cNvSpPr/>
          <p:nvPr/>
        </p:nvSpPr>
        <p:spPr>
          <a:xfrm>
            <a:off x="11849902" y="2095155"/>
            <a:ext cx="1034837" cy="32712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4F14F602-6794-0863-9E62-5F527324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847" y="3301796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AB9EEC4-F930-4A2B-6C08-3B2CF0B78799}"/>
              </a:ext>
            </a:extLst>
          </p:cNvPr>
          <p:cNvSpPr/>
          <p:nvPr/>
        </p:nvSpPr>
        <p:spPr>
          <a:xfrm>
            <a:off x="8744393" y="1999595"/>
            <a:ext cx="4287368" cy="346514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C0D1C23-7722-4DCB-40D8-AB139B0CF050}"/>
              </a:ext>
            </a:extLst>
          </p:cNvPr>
          <p:cNvCxnSpPr>
            <a:cxnSpLocks/>
            <a:stCxn id="66" idx="1"/>
            <a:endCxn id="19" idx="3"/>
          </p:cNvCxnSpPr>
          <p:nvPr/>
        </p:nvCxnSpPr>
        <p:spPr>
          <a:xfrm flipH="1" flipV="1">
            <a:off x="11649346" y="3657927"/>
            <a:ext cx="413501" cy="4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6CF67155-5AE2-8486-62A4-6DD00D91D611}"/>
              </a:ext>
            </a:extLst>
          </p:cNvPr>
          <p:cNvCxnSpPr>
            <a:cxnSpLocks/>
            <a:stCxn id="66" idx="0"/>
            <a:endCxn id="24" idx="3"/>
          </p:cNvCxnSpPr>
          <p:nvPr/>
        </p:nvCxnSpPr>
        <p:spPr>
          <a:xfrm rot="16200000" flipV="1">
            <a:off x="11671380" y="2537905"/>
            <a:ext cx="767157" cy="76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B555275F-C780-497C-A456-85E0DA9EC2EF}"/>
              </a:ext>
            </a:extLst>
          </p:cNvPr>
          <p:cNvCxnSpPr>
            <a:endCxn id="20" idx="3"/>
          </p:cNvCxnSpPr>
          <p:nvPr/>
        </p:nvCxnSpPr>
        <p:spPr>
          <a:xfrm rot="5400000">
            <a:off x="11671798" y="4080021"/>
            <a:ext cx="812239" cy="7147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87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31" grpId="0" animBg="1"/>
      <p:bldP spid="14" grpId="0" animBg="1"/>
      <p:bldP spid="18" grpId="0"/>
      <p:bldP spid="20" grpId="0" animBg="1"/>
      <p:bldP spid="32" grpId="0"/>
      <p:bldP spid="43" grpId="0" animBg="1"/>
      <p:bldP spid="45" grpId="0" animBg="1"/>
      <p:bldP spid="65" grpId="0" animBg="1"/>
      <p:bldP spid="8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C1A0AA-1424-2F84-66FB-01BA17774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E432ED-9B09-9B56-0ECC-68F6BAF8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98100"/>
            <a:ext cx="12618720" cy="1188851"/>
          </a:xfrm>
        </p:spPr>
        <p:txBody>
          <a:bodyPr/>
          <a:lstStyle/>
          <a:p>
            <a:r>
              <a:rPr lang="en-US"/>
              <a:t>Azure AGIC - Ingress URL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6E86D-992F-BC33-CDB2-B83ACB843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44" y="669471"/>
            <a:ext cx="5306199" cy="7002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5CBD6-18D2-8C53-13A3-F30A3363A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879" y="669471"/>
            <a:ext cx="4839977" cy="70230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E32255-304C-9A03-4090-45FCA2B870B9}"/>
              </a:ext>
            </a:extLst>
          </p:cNvPr>
          <p:cNvSpPr/>
          <p:nvPr/>
        </p:nvSpPr>
        <p:spPr>
          <a:xfrm>
            <a:off x="5573485" y="669471"/>
            <a:ext cx="3777343" cy="26234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For </a:t>
            </a:r>
            <a:r>
              <a:rPr lang="en-US" sz="3000">
                <a:solidFill>
                  <a:srgbClr val="FFFF00"/>
                </a:solidFill>
              </a:rPr>
              <a:t>Root Context </a:t>
            </a:r>
            <a:r>
              <a:rPr lang="en-US" sz="3000"/>
              <a:t>we can use Default Backend or</a:t>
            </a:r>
          </a:p>
          <a:p>
            <a:pPr algn="ctr"/>
            <a:r>
              <a:rPr lang="en-US" sz="3000"/>
              <a:t>HTTP Paths 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175AEFC9-BE92-EC73-116D-9CD50DBA9D76}"/>
              </a:ext>
            </a:extLst>
          </p:cNvPr>
          <p:cNvSpPr/>
          <p:nvPr/>
        </p:nvSpPr>
        <p:spPr>
          <a:xfrm>
            <a:off x="5573485" y="3750993"/>
            <a:ext cx="3298373" cy="85997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0570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With Default Backend</a:t>
            </a:r>
          </a:p>
        </p:txBody>
      </p:sp>
      <p:sp>
        <p:nvSpPr>
          <p:cNvPr id="9" name="Right Arrow Callout 8">
            <a:extLst>
              <a:ext uri="{FF2B5EF4-FFF2-40B4-BE49-F238E27FC236}">
                <a16:creationId xmlns:a16="http://schemas.microsoft.com/office/drawing/2014/main" id="{9B1A515A-1B9F-FCFD-F9D3-5F7E6255F7CE}"/>
              </a:ext>
            </a:extLst>
          </p:cNvPr>
          <p:cNvSpPr/>
          <p:nvPr/>
        </p:nvSpPr>
        <p:spPr>
          <a:xfrm>
            <a:off x="6204857" y="4856757"/>
            <a:ext cx="3438022" cy="85997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361"/>
            </a:avLst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With HTTP Paths</a:t>
            </a:r>
          </a:p>
        </p:txBody>
      </p:sp>
    </p:spTree>
    <p:extLst>
      <p:ext uri="{BB962C8B-B14F-4D97-AF65-F5344CB8AC3E}">
        <p14:creationId xmlns:p14="http://schemas.microsoft.com/office/powerpoint/2010/main" val="31119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Annotations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Backend Path Prefix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042274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08467" y="6478559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74" y="6478559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C3C1A-C618-74F5-6799-7B9530B764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© Kalyan Reddy Daida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D268F6-F27C-A64F-92C3-995CE5492BC6}"/>
              </a:ext>
            </a:extLst>
          </p:cNvPr>
          <p:cNvSpPr/>
          <p:nvPr/>
        </p:nvSpPr>
        <p:spPr>
          <a:xfrm>
            <a:off x="100362" y="884640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</a:t>
            </a:r>
            <a:r>
              <a:rPr lang="en-US" dirty="0" err="1"/>
              <a:t>spec.rules.host</a:t>
            </a:r>
            <a:r>
              <a:rPr lang="en-US" dirty="0"/>
              <a:t> + External DNS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4E2CE-B2FA-C10E-BE9A-E9B119BDAABD}"/>
              </a:ext>
            </a:extLst>
          </p:cNvPr>
          <p:cNvSpPr/>
          <p:nvPr/>
        </p:nvSpPr>
        <p:spPr>
          <a:xfrm>
            <a:off x="3914079" y="884640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95FFF6-C577-4359-CEC7-AE2BEE9DBEF0}"/>
              </a:ext>
            </a:extLst>
          </p:cNvPr>
          <p:cNvSpPr/>
          <p:nvPr/>
        </p:nvSpPr>
        <p:spPr>
          <a:xfrm>
            <a:off x="118948" y="1754441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Domain Name Routing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F9CE4E-5EF8-F247-920D-07EF31F13CB9}"/>
              </a:ext>
            </a:extLst>
          </p:cNvPr>
          <p:cNvSpPr/>
          <p:nvPr/>
        </p:nvSpPr>
        <p:spPr>
          <a:xfrm>
            <a:off x="3914079" y="1754441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40E364-BFDC-CA60-950D-970E7D9AF055}"/>
              </a:ext>
            </a:extLst>
          </p:cNvPr>
          <p:cNvSpPr/>
          <p:nvPr/>
        </p:nvSpPr>
        <p:spPr>
          <a:xfrm>
            <a:off x="118948" y="2624242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TLS SSL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88F055-75DC-AFE4-A2C6-24A77501B0A6}"/>
              </a:ext>
            </a:extLst>
          </p:cNvPr>
          <p:cNvSpPr/>
          <p:nvPr/>
        </p:nvSpPr>
        <p:spPr>
          <a:xfrm>
            <a:off x="3914079" y="2624242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7950331-22F5-6F47-E1E9-59C6F7310E4F}"/>
              </a:ext>
            </a:extLst>
          </p:cNvPr>
          <p:cNvSpPr/>
          <p:nvPr/>
        </p:nvSpPr>
        <p:spPr>
          <a:xfrm>
            <a:off x="118948" y="3494043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TLS SSL Redirect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A998BA-AE5F-2031-485C-01842379229C}"/>
              </a:ext>
            </a:extLst>
          </p:cNvPr>
          <p:cNvSpPr/>
          <p:nvPr/>
        </p:nvSpPr>
        <p:spPr>
          <a:xfrm>
            <a:off x="3914079" y="3494043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245531-7F8E-ABE8-E58A-E6A02457F3D2}"/>
              </a:ext>
            </a:extLst>
          </p:cNvPr>
          <p:cNvSpPr/>
          <p:nvPr/>
        </p:nvSpPr>
        <p:spPr>
          <a:xfrm>
            <a:off x="137534" y="4363844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</a:t>
            </a:r>
            <a:r>
              <a:rPr lang="en-US" dirty="0" err="1"/>
              <a:t>SSL:Reference</a:t>
            </a:r>
            <a:r>
              <a:rPr lang="en-US" dirty="0"/>
              <a:t> </a:t>
            </a:r>
            <a:r>
              <a:rPr lang="en-US" dirty="0" err="1"/>
              <a:t>AppGw</a:t>
            </a:r>
            <a:r>
              <a:rPr lang="en-US" dirty="0"/>
              <a:t> Certs in Ingress Service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898C60-01D6-2867-767E-573911F45C93}"/>
              </a:ext>
            </a:extLst>
          </p:cNvPr>
          <p:cNvSpPr/>
          <p:nvPr/>
        </p:nvSpPr>
        <p:spPr>
          <a:xfrm>
            <a:off x="3932665" y="4363844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BA1F9A-BABE-60DE-9B77-CBB8934239FF}"/>
              </a:ext>
            </a:extLst>
          </p:cNvPr>
          <p:cNvSpPr/>
          <p:nvPr/>
        </p:nvSpPr>
        <p:spPr>
          <a:xfrm>
            <a:off x="137534" y="5233645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End to End SSL</a:t>
            </a:r>
          </a:p>
          <a:p>
            <a:pPr algn="ctr"/>
            <a:r>
              <a:rPr lang="en-US" dirty="0"/>
              <a:t>(Build Backend SSL)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C9B94D-44B4-9571-6A24-7ECC989732AA}"/>
              </a:ext>
            </a:extLst>
          </p:cNvPr>
          <p:cNvSpPr/>
          <p:nvPr/>
        </p:nvSpPr>
        <p:spPr>
          <a:xfrm>
            <a:off x="3932665" y="5233645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DBDBB7-6DF9-D25C-B5D1-2C662BA03C96}"/>
              </a:ext>
            </a:extLst>
          </p:cNvPr>
          <p:cNvSpPr/>
          <p:nvPr/>
        </p:nvSpPr>
        <p:spPr>
          <a:xfrm>
            <a:off x="130101" y="6103446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End to End SSL</a:t>
            </a:r>
          </a:p>
          <a:p>
            <a:pPr algn="ctr"/>
            <a:r>
              <a:rPr lang="en-US" dirty="0"/>
              <a:t>(Frontend + Backend SSL)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CEC870-6657-E667-EC85-D579D92A6E03}"/>
              </a:ext>
            </a:extLst>
          </p:cNvPr>
          <p:cNvSpPr/>
          <p:nvPr/>
        </p:nvSpPr>
        <p:spPr>
          <a:xfrm>
            <a:off x="3925232" y="6103446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21</a:t>
            </a:r>
          </a:p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2A076F-43AD-9F5A-8F21-71B441C34B9A}"/>
              </a:ext>
            </a:extLst>
          </p:cNvPr>
          <p:cNvSpPr/>
          <p:nvPr/>
        </p:nvSpPr>
        <p:spPr>
          <a:xfrm>
            <a:off x="118948" y="6947679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with Cert Manager and Lets Encrypt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964E8A-E714-16BF-D46B-1610A91F42D8}"/>
              </a:ext>
            </a:extLst>
          </p:cNvPr>
          <p:cNvSpPr/>
          <p:nvPr/>
        </p:nvSpPr>
        <p:spPr>
          <a:xfrm>
            <a:off x="3954972" y="6947679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C71FB12-8A0D-26AB-17BC-1DAC584B2F2B}"/>
              </a:ext>
            </a:extLst>
          </p:cNvPr>
          <p:cNvSpPr/>
          <p:nvPr/>
        </p:nvSpPr>
        <p:spPr>
          <a:xfrm>
            <a:off x="10788800" y="923455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with WAF and OWASP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6A2B5D-B9B4-E18D-1B0D-A4571E327403}"/>
              </a:ext>
            </a:extLst>
          </p:cNvPr>
          <p:cNvSpPr/>
          <p:nvPr/>
        </p:nvSpPr>
        <p:spPr>
          <a:xfrm>
            <a:off x="9775893" y="923455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8C348B6-7A11-0135-0F94-FDC0278DCFF0}"/>
              </a:ext>
            </a:extLst>
          </p:cNvPr>
          <p:cNvSpPr/>
          <p:nvPr/>
        </p:nvSpPr>
        <p:spPr>
          <a:xfrm>
            <a:off x="10788800" y="1793256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with WAF Custom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F65B6D-2B45-83BC-3C38-75D15CE6057B}"/>
              </a:ext>
            </a:extLst>
          </p:cNvPr>
          <p:cNvSpPr/>
          <p:nvPr/>
        </p:nvSpPr>
        <p:spPr>
          <a:xfrm>
            <a:off x="9775893" y="1793256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B2F34A4-A435-0DAA-5AFC-850839E10467}"/>
              </a:ext>
            </a:extLst>
          </p:cNvPr>
          <p:cNvSpPr/>
          <p:nvPr/>
        </p:nvSpPr>
        <p:spPr>
          <a:xfrm>
            <a:off x="10788800" y="2663057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with Application Gateway Private IP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7CA4E7-E1DE-0E59-478A-C7C9B7D6F3E8}"/>
              </a:ext>
            </a:extLst>
          </p:cNvPr>
          <p:cNvSpPr/>
          <p:nvPr/>
        </p:nvSpPr>
        <p:spPr>
          <a:xfrm>
            <a:off x="9775893" y="2663057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292F0B8-1AF3-81D7-7A47-1192068B0546}"/>
              </a:ext>
            </a:extLst>
          </p:cNvPr>
          <p:cNvSpPr/>
          <p:nvPr/>
        </p:nvSpPr>
        <p:spPr>
          <a:xfrm>
            <a:off x="10807386" y="3532858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Ingress Controllers</a:t>
            </a:r>
          </a:p>
          <a:p>
            <a:pPr algn="ctr"/>
            <a:r>
              <a:rPr lang="en-US" dirty="0"/>
              <a:t>(Nginx and AGIC)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75AFDB-148A-D504-C932-FD68D64FBED3}"/>
              </a:ext>
            </a:extLst>
          </p:cNvPr>
          <p:cNvSpPr/>
          <p:nvPr/>
        </p:nvSpPr>
        <p:spPr>
          <a:xfrm>
            <a:off x="9794479" y="3532858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2AFB36-0C60-0D8B-ECE7-F2EDE5683E4D}"/>
              </a:ext>
            </a:extLst>
          </p:cNvPr>
          <p:cNvSpPr/>
          <p:nvPr/>
        </p:nvSpPr>
        <p:spPr>
          <a:xfrm>
            <a:off x="10807386" y="4402659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AGIC Install using Helm CLI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E9C7BD-2A65-40D1-EA02-81B826EB9996}"/>
              </a:ext>
            </a:extLst>
          </p:cNvPr>
          <p:cNvSpPr/>
          <p:nvPr/>
        </p:nvSpPr>
        <p:spPr>
          <a:xfrm>
            <a:off x="9794479" y="4402659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27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75441D9-4F38-AF82-E898-6DAE3CBA71C8}"/>
              </a:ext>
            </a:extLst>
          </p:cNvPr>
          <p:cNvSpPr/>
          <p:nvPr/>
        </p:nvSpPr>
        <p:spPr>
          <a:xfrm>
            <a:off x="10799953" y="5272460"/>
            <a:ext cx="3657600" cy="70252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 Application Gateway with other Azure Resources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255565-7725-EE6C-6886-DADE68B52FD3}"/>
              </a:ext>
            </a:extLst>
          </p:cNvPr>
          <p:cNvSpPr/>
          <p:nvPr/>
        </p:nvSpPr>
        <p:spPr>
          <a:xfrm>
            <a:off x="9787046" y="5272460"/>
            <a:ext cx="869796" cy="70252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28</a:t>
            </a:r>
          </a:p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054E7F-A42F-A9BA-28C8-EF9BE4C915BF}"/>
              </a:ext>
            </a:extLst>
          </p:cNvPr>
          <p:cNvSpPr/>
          <p:nvPr/>
        </p:nvSpPr>
        <p:spPr>
          <a:xfrm>
            <a:off x="10807386" y="6090662"/>
            <a:ext cx="3657600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AGIC  - Watch specified Namespaces Only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9704A8-34E1-6F3C-72E2-98A370B81F51}"/>
              </a:ext>
            </a:extLst>
          </p:cNvPr>
          <p:cNvSpPr/>
          <p:nvPr/>
        </p:nvSpPr>
        <p:spPr>
          <a:xfrm>
            <a:off x="9794479" y="6090662"/>
            <a:ext cx="869796" cy="7025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29</a:t>
            </a:r>
          </a:p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3E099C-95E4-5B28-45CA-BCD867100CAD}"/>
              </a:ext>
            </a:extLst>
          </p:cNvPr>
          <p:cNvSpPr/>
          <p:nvPr/>
        </p:nvSpPr>
        <p:spPr>
          <a:xfrm>
            <a:off x="5703849" y="965139"/>
            <a:ext cx="3222702" cy="27766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Azure</a:t>
            </a:r>
          </a:p>
          <a:p>
            <a:pPr algn="ctr"/>
            <a:r>
              <a:rPr lang="en-US" sz="3000" dirty="0"/>
              <a:t>Application</a:t>
            </a:r>
          </a:p>
          <a:p>
            <a:pPr algn="ctr"/>
            <a:r>
              <a:rPr lang="en-US" sz="3000" dirty="0"/>
              <a:t>Gateway </a:t>
            </a:r>
          </a:p>
          <a:p>
            <a:pPr algn="ctr"/>
            <a:r>
              <a:rPr lang="en-US" sz="3000" dirty="0"/>
              <a:t>Ingress</a:t>
            </a:r>
          </a:p>
          <a:p>
            <a:pPr algn="ctr"/>
            <a:r>
              <a:rPr lang="en-US" sz="3000" dirty="0"/>
              <a:t>Controller</a:t>
            </a:r>
          </a:p>
          <a:p>
            <a:pPr algn="ctr"/>
            <a:r>
              <a:rPr lang="en-US" sz="3000" dirty="0"/>
              <a:t>AGIC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80651E6-7D93-356E-3622-F03C5BD4C229}"/>
              </a:ext>
            </a:extLst>
          </p:cNvPr>
          <p:cNvSpPr/>
          <p:nvPr/>
        </p:nvSpPr>
        <p:spPr>
          <a:xfrm>
            <a:off x="5703849" y="4691803"/>
            <a:ext cx="3222702" cy="2338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30</a:t>
            </a:r>
          </a:p>
          <a:p>
            <a:pPr algn="ctr"/>
            <a:r>
              <a:rPr lang="en-US" sz="3000" dirty="0"/>
              <a:t>Real-World AGIC Ingress</a:t>
            </a:r>
          </a:p>
          <a:p>
            <a:pPr algn="ctr"/>
            <a:r>
              <a:rPr lang="en-US" sz="3000" dirty="0"/>
              <a:t>Demos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569E48B-F6E2-AA2F-E2C9-7B5DD57E9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1564" y="3854366"/>
            <a:ext cx="765378" cy="74302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7403036-896E-29D6-B9DA-FD6306D46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6773" y="3838218"/>
            <a:ext cx="802847" cy="802847"/>
          </a:xfrm>
          <a:prstGeom prst="rect">
            <a:avLst/>
          </a:prstGeom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14F277A8-12F2-C789-0183-41F57D9AD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91" y="3834483"/>
            <a:ext cx="828747" cy="80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16CF49-85D1-9927-6EED-331AEE896854}"/>
              </a:ext>
            </a:extLst>
          </p:cNvPr>
          <p:cNvSpPr/>
          <p:nvPr/>
        </p:nvSpPr>
        <p:spPr>
          <a:xfrm>
            <a:off x="1063086" y="70624"/>
            <a:ext cx="12206866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/>
              <a:t>Azure Kubernetes Service </a:t>
            </a:r>
            <a:r>
              <a:rPr lang="en-US" sz="3600" dirty="0">
                <a:solidFill>
                  <a:srgbClr val="FFFF00"/>
                </a:solidFill>
              </a:rPr>
              <a:t>+</a:t>
            </a:r>
            <a:r>
              <a:rPr lang="en-US" sz="3400" dirty="0"/>
              <a:t> Application Gateway Ingress Controller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AB5168-C8C5-CC34-146C-D0F3D6962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3192" y="6841052"/>
            <a:ext cx="869796" cy="905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CF017-01F8-CF36-D036-8963D411D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292" y="7073815"/>
            <a:ext cx="2137325" cy="569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0E24A-82CF-73C0-3B12-0DAF8B0E6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0470" y="7028436"/>
            <a:ext cx="2293772" cy="71977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45C89B7-DF14-6AE8-6235-FF0826BE15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2731" y="3832082"/>
            <a:ext cx="911940" cy="91194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F0C9DD-41AA-C3FC-715C-F95A100F0E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8095" y="6867256"/>
            <a:ext cx="869796" cy="8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6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9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Backend Path Prefix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0028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68895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674568" y="4501178"/>
            <a:ext cx="1435203" cy="172817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826314" y="4186979"/>
            <a:ext cx="3310757" cy="1028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45062" y="4290674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710066" y="4280179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123237" y="490084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501357" y="4290674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2999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 flipV="1">
            <a:off x="5578036" y="4701232"/>
            <a:ext cx="4248278" cy="10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654889" y="3264959"/>
            <a:ext cx="3042885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3975886" y="3570569"/>
            <a:ext cx="1610887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  <a:r>
              <a:rPr lang="en-US" sz="1800" err="1"/>
              <a:t>myapps</a:t>
            </a:r>
            <a:r>
              <a:rPr lang="en-US" sz="1800"/>
              <a:t>/app1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427191" y="3513845"/>
            <a:ext cx="6686034" cy="40625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/>
              <a:t>appgw.ingress.kubernetes.io</a:t>
            </a:r>
            <a:r>
              <a:rPr lang="en-US" sz="2000"/>
              <a:t>/backend-path-prefix: "/app1/"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6CDFDBE-4030-6DD2-DEDA-5BE51735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655" y="4279021"/>
            <a:ext cx="744847" cy="7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84E0FA5-0D8D-4E9A-DBC4-0809623D7B89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 flipV="1">
            <a:off x="3712228" y="3773699"/>
            <a:ext cx="263658" cy="417996"/>
          </a:xfrm>
          <a:prstGeom prst="bentConnector3">
            <a:avLst>
              <a:gd name="adj1" fmla="val 2209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7D6DB7F-D412-4882-EAA5-45AD803A08BF}"/>
              </a:ext>
            </a:extLst>
          </p:cNvPr>
          <p:cNvSpPr/>
          <p:nvPr/>
        </p:nvSpPr>
        <p:spPr>
          <a:xfrm>
            <a:off x="3967149" y="4499121"/>
            <a:ext cx="1610887" cy="406259"/>
          </a:xfrm>
          <a:prstGeom prst="roundRect">
            <a:avLst/>
          </a:prstGeom>
          <a:solidFill>
            <a:srgbClr val="7030A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A5EC1A-F935-43A5-B9C7-0F4A7D3EC8C6}"/>
              </a:ext>
            </a:extLst>
          </p:cNvPr>
          <p:cNvSpPr txBox="1"/>
          <p:nvPr/>
        </p:nvSpPr>
        <p:spPr>
          <a:xfrm>
            <a:off x="6220789" y="4341851"/>
            <a:ext cx="3646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Serves content using /app1 from Pod</a:t>
            </a:r>
          </a:p>
          <a:p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0AE516-1575-255A-619E-A5262A7E9E86}"/>
              </a:ext>
            </a:extLst>
          </p:cNvPr>
          <p:cNvCxnSpPr>
            <a:cxnSpLocks/>
            <a:stCxn id="43" idx="2"/>
            <a:endCxn id="27" idx="0"/>
          </p:cNvCxnSpPr>
          <p:nvPr/>
        </p:nvCxnSpPr>
        <p:spPr>
          <a:xfrm flipH="1">
            <a:off x="4772593" y="3976828"/>
            <a:ext cx="8737" cy="522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8F48233-15AA-7B7E-25AA-0D575BFB15BA}"/>
              </a:ext>
            </a:extLst>
          </p:cNvPr>
          <p:cNvSpPr txBox="1"/>
          <p:nvPr/>
        </p:nvSpPr>
        <p:spPr>
          <a:xfrm>
            <a:off x="34823" y="1914321"/>
            <a:ext cx="25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http://&lt;IP&gt;/</a:t>
            </a:r>
            <a:r>
              <a:rPr lang="en-US" sz="1800" err="1">
                <a:solidFill>
                  <a:srgbClr val="7030A0"/>
                </a:solidFill>
              </a:rPr>
              <a:t>myapps</a:t>
            </a:r>
            <a:r>
              <a:rPr lang="en-US" sz="1800">
                <a:solidFill>
                  <a:srgbClr val="7030A0"/>
                </a:solidFill>
              </a:rPr>
              <a:t>/app1</a:t>
            </a:r>
          </a:p>
        </p:txBody>
      </p:sp>
    </p:spTree>
    <p:extLst>
      <p:ext uri="{BB962C8B-B14F-4D97-AF65-F5344CB8AC3E}">
        <p14:creationId xmlns:p14="http://schemas.microsoft.com/office/powerpoint/2010/main" val="379978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43" grpId="0" animBg="1"/>
      <p:bldP spid="39" grpId="0" animBg="1"/>
      <p:bldP spid="27" grpId="0" animBg="1"/>
      <p:bldP spid="30" grpId="0"/>
      <p:bldP spid="5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C968DD-4538-EC61-5A9E-71803290F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8ACCED-B9E9-FB4D-38C3-0A8D3658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557"/>
            <a:ext cx="12618720" cy="1188851"/>
          </a:xfrm>
        </p:spPr>
        <p:txBody>
          <a:bodyPr/>
          <a:lstStyle/>
          <a:p>
            <a:r>
              <a:rPr lang="en-US"/>
              <a:t>Azure AGIC - Ingress Backend Path Prefix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F9567-3EB9-20B7-75E5-1AD9A83E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4" y="836323"/>
            <a:ext cx="9350829" cy="67839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58F5CE5-ED33-B73B-13DC-5D7937C16DA3}"/>
              </a:ext>
            </a:extLst>
          </p:cNvPr>
          <p:cNvSpPr/>
          <p:nvPr/>
        </p:nvSpPr>
        <p:spPr>
          <a:xfrm>
            <a:off x="10613573" y="836323"/>
            <a:ext cx="3777343" cy="211370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Backend Path Prefix Annotation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41071C-95C5-E91B-F75A-7B750710F2A6}"/>
              </a:ext>
            </a:extLst>
          </p:cNvPr>
          <p:cNvSpPr/>
          <p:nvPr/>
        </p:nvSpPr>
        <p:spPr>
          <a:xfrm>
            <a:off x="10613573" y="3171437"/>
            <a:ext cx="3777343" cy="211370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HTTP Path from browser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/</a:t>
            </a:r>
            <a:r>
              <a:rPr lang="en-US" sz="3000" err="1">
                <a:solidFill>
                  <a:srgbClr val="FFFF00"/>
                </a:solidFill>
              </a:rPr>
              <a:t>myapps</a:t>
            </a:r>
            <a:r>
              <a:rPr lang="en-US" sz="3000">
                <a:solidFill>
                  <a:srgbClr val="FFFF00"/>
                </a:solidFill>
              </a:rPr>
              <a:t>/app1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695080-F6FD-F469-8F8D-5DC9348BE04F}"/>
              </a:ext>
            </a:extLst>
          </p:cNvPr>
          <p:cNvSpPr/>
          <p:nvPr/>
        </p:nvSpPr>
        <p:spPr>
          <a:xfrm>
            <a:off x="10613573" y="5506551"/>
            <a:ext cx="3777343" cy="21137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Data serves from k8s Pod</a:t>
            </a:r>
          </a:p>
          <a:p>
            <a:pPr algn="ctr"/>
            <a:r>
              <a:rPr lang="en-US" sz="3000"/>
              <a:t>at context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/app1</a:t>
            </a:r>
          </a:p>
        </p:txBody>
      </p:sp>
    </p:spTree>
    <p:extLst>
      <p:ext uri="{BB962C8B-B14F-4D97-AF65-F5344CB8AC3E}">
        <p14:creationId xmlns:p14="http://schemas.microsoft.com/office/powerpoint/2010/main" val="166635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D67856-5042-3ACF-D147-42C6430AD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EE52-44E6-B075-CC59-89BCE63D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2389389"/>
            <a:ext cx="9452271" cy="281757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0805E-E960-BC03-AF45-AAAAFDAC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992" y="2350860"/>
            <a:ext cx="3968296" cy="503010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D07F830-FBFC-21EC-00D5-4D5057EA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5099"/>
            <a:ext cx="12618720" cy="1188851"/>
          </a:xfrm>
        </p:spPr>
        <p:txBody>
          <a:bodyPr/>
          <a:lstStyle/>
          <a:p>
            <a:r>
              <a:rPr lang="en-US"/>
              <a:t>Azure AGIC - Ingress Backend Path Prefix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0269D6-2002-1C09-5471-4701F25DEEBC}"/>
              </a:ext>
            </a:extLst>
          </p:cNvPr>
          <p:cNvSpPr/>
          <p:nvPr/>
        </p:nvSpPr>
        <p:spPr>
          <a:xfrm>
            <a:off x="2634343" y="1317171"/>
            <a:ext cx="4985657" cy="7402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Application Gateway Rules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CF1155-3F78-F141-3521-9F8022FF2D40}"/>
              </a:ext>
            </a:extLst>
          </p:cNvPr>
          <p:cNvSpPr/>
          <p:nvPr/>
        </p:nvSpPr>
        <p:spPr>
          <a:xfrm>
            <a:off x="10520589" y="1317171"/>
            <a:ext cx="3968296" cy="7402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Application Backend Settings</a:t>
            </a:r>
          </a:p>
        </p:txBody>
      </p:sp>
    </p:spTree>
    <p:extLst>
      <p:ext uri="{BB962C8B-B14F-4D97-AF65-F5344CB8AC3E}">
        <p14:creationId xmlns:p14="http://schemas.microsoft.com/office/powerpoint/2010/main" val="1931964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Annotations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Backend Hostname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23743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0674" y="6611885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3" y="6636689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16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Backend Hostname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713357" y="3714333"/>
            <a:ext cx="3340491" cy="10285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0063F330-8DC6-AD62-AD09-971EF977078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88393" y="3794287"/>
            <a:ext cx="765004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553397" y="378379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12105" y="4428257"/>
            <a:ext cx="123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EchoServer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88655" y="3771400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5354414" y="4210187"/>
            <a:ext cx="4358943" cy="183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341586" y="2631366"/>
            <a:ext cx="6686034" cy="4276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appgw.ingress.kubernetes.io</a:t>
            </a:r>
            <a:r>
              <a:rPr lang="en-US" sz="1600"/>
              <a:t>/backend-hostname: "</a:t>
            </a:r>
            <a:r>
              <a:rPr lang="en-US" sz="1600" err="1"/>
              <a:t>internal.stacksimplify.com</a:t>
            </a:r>
            <a:r>
              <a:rPr lang="en-US" sz="1600"/>
              <a:t>"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13F33F-684D-B02B-FA2E-ABDC7939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258" y="3784979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9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79D03-472B-9AC4-26DA-5F012F70C5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299C2-C1E4-E5BF-A8D4-48B78148B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15" y="1107508"/>
            <a:ext cx="11146703" cy="63383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2AD718-5D31-22E2-88C9-AD9C38FE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563"/>
            <a:ext cx="12618720" cy="1188851"/>
          </a:xfrm>
        </p:spPr>
        <p:txBody>
          <a:bodyPr/>
          <a:lstStyle/>
          <a:p>
            <a:r>
              <a:rPr lang="en-US"/>
              <a:t>Azure AGIC - Ingress Backend Hostname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5AD0FF-51D0-E360-968B-79C3299EC645}"/>
              </a:ext>
            </a:extLst>
          </p:cNvPr>
          <p:cNvSpPr/>
          <p:nvPr/>
        </p:nvSpPr>
        <p:spPr>
          <a:xfrm>
            <a:off x="11511412" y="2861066"/>
            <a:ext cx="2835959" cy="211370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Backend </a:t>
            </a:r>
          </a:p>
          <a:p>
            <a:pPr algn="ctr"/>
            <a:r>
              <a:rPr lang="en-US" sz="3000"/>
              <a:t>Hostname</a:t>
            </a:r>
          </a:p>
          <a:p>
            <a:pPr algn="ctr"/>
            <a:r>
              <a:rPr lang="en-US" sz="3000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1219892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65904-8B92-EF69-6B0E-EEA017B0A0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B0D23-EB19-6EB8-2874-7C0AAD21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1100"/>
            <a:ext cx="12618720" cy="1188851"/>
          </a:xfrm>
        </p:spPr>
        <p:txBody>
          <a:bodyPr/>
          <a:lstStyle/>
          <a:p>
            <a:r>
              <a:rPr lang="en-US"/>
              <a:t>Azure AGIC - Ingress Backend Hostname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75F05-58DB-AFF6-BD8D-515ADE0E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047751"/>
            <a:ext cx="8512630" cy="645983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1E433-7414-A6A2-0EF6-D9A9E9B5DB16}"/>
              </a:ext>
            </a:extLst>
          </p:cNvPr>
          <p:cNvSpPr/>
          <p:nvPr/>
        </p:nvSpPr>
        <p:spPr>
          <a:xfrm>
            <a:off x="9111344" y="2514600"/>
            <a:ext cx="5214257" cy="28520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FFFF00"/>
                </a:solidFill>
              </a:rPr>
              <a:t>Host name override</a:t>
            </a:r>
          </a:p>
          <a:p>
            <a:pPr algn="ctr"/>
            <a:r>
              <a:rPr lang="en-US" sz="3000"/>
              <a:t>And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Host name</a:t>
            </a:r>
          </a:p>
          <a:p>
            <a:pPr algn="ctr"/>
            <a:r>
              <a:rPr lang="en-US" sz="3000"/>
              <a:t>Backend Settings will be updated</a:t>
            </a:r>
          </a:p>
        </p:txBody>
      </p:sp>
    </p:spTree>
    <p:extLst>
      <p:ext uri="{BB962C8B-B14F-4D97-AF65-F5344CB8AC3E}">
        <p14:creationId xmlns:p14="http://schemas.microsoft.com/office/powerpoint/2010/main" val="2855680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Annotations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Cookie based Affinity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93225" y="6583662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5" y="6573151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83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Cookie based Affinity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713356" y="3408911"/>
            <a:ext cx="3428098" cy="15760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590339" y="3830777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936720" y="4655233"/>
            <a:ext cx="12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Echo Server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412190" y="3808659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9" idx="1"/>
          </p:cNvCxnSpPr>
          <p:nvPr/>
        </p:nvCxnSpPr>
        <p:spPr>
          <a:xfrm flipV="1">
            <a:off x="5354414" y="3829596"/>
            <a:ext cx="4498024" cy="380591"/>
          </a:xfrm>
          <a:prstGeom prst="bentConnector3">
            <a:avLst>
              <a:gd name="adj1" fmla="val 904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341586" y="2631366"/>
            <a:ext cx="6686034" cy="4276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20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/cookie-based-affinity: "true"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D0C3-E413-53E7-5425-8F5A3B82A1BB}"/>
              </a:ext>
            </a:extLst>
          </p:cNvPr>
          <p:cNvSpPr txBox="1"/>
          <p:nvPr/>
        </p:nvSpPr>
        <p:spPr>
          <a:xfrm>
            <a:off x="6182108" y="3852732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C00000"/>
                </a:solidFill>
              </a:rPr>
              <a:t>Requests will be persisted to pod</a:t>
            </a:r>
          </a:p>
        </p:txBody>
      </p:sp>
      <p:pic>
        <p:nvPicPr>
          <p:cNvPr id="19" name="Google Shape;637;p35">
            <a:extLst>
              <a:ext uri="{FF2B5EF4-FFF2-40B4-BE49-F238E27FC236}">
                <a16:creationId xmlns:a16="http://schemas.microsoft.com/office/drawing/2014/main" id="{20517772-D55A-D6D7-FA1B-BF64D2F0589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52438" y="3505764"/>
            <a:ext cx="709477" cy="64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720A8657-5D89-1307-3664-C9BD01864F3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9950" y="4260547"/>
            <a:ext cx="709477" cy="64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F770A8D-4BB9-BFED-FEED-07298F891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066" y="3795805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04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39" grpId="0" animBg="1"/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CAB9AC-5246-CB71-7AF8-658502CC3A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97A9D1-1311-906F-D40A-88C5E3AA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3671"/>
            <a:ext cx="12618720" cy="1188851"/>
          </a:xfrm>
        </p:spPr>
        <p:txBody>
          <a:bodyPr/>
          <a:lstStyle/>
          <a:p>
            <a:r>
              <a:rPr lang="en-US"/>
              <a:t>Azure AGIC - Ingress Cookie based Affinity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C8BAD-916D-AC52-E8EA-F09126EF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1" y="837414"/>
            <a:ext cx="9448801" cy="68304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512482-0E80-865D-10B1-06CD00F3FA62}"/>
              </a:ext>
            </a:extLst>
          </p:cNvPr>
          <p:cNvSpPr/>
          <p:nvPr/>
        </p:nvSpPr>
        <p:spPr>
          <a:xfrm>
            <a:off x="10156370" y="2839294"/>
            <a:ext cx="3929743" cy="32022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Cookie</a:t>
            </a:r>
          </a:p>
          <a:p>
            <a:pPr algn="ctr"/>
            <a:r>
              <a:rPr lang="en-US" sz="4000"/>
              <a:t>Based</a:t>
            </a:r>
          </a:p>
          <a:p>
            <a:pPr algn="ctr"/>
            <a:r>
              <a:rPr lang="en-US" sz="4000"/>
              <a:t>Affinity</a:t>
            </a:r>
          </a:p>
          <a:p>
            <a:pPr algn="ctr"/>
            <a:r>
              <a:rPr lang="en-US" sz="4000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349786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74986-DEA0-F710-39CB-4E553012D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© Kalyan Reddy Daida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B662F-AE3C-790C-418E-1FB4B4D9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3" y="1156475"/>
            <a:ext cx="5981700" cy="636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8983A-F4F4-5258-7E15-9C3FA238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947" y="1174201"/>
            <a:ext cx="5143810" cy="634497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88D6E9-A826-3D14-23EF-D00F2DDDD264}"/>
              </a:ext>
            </a:extLst>
          </p:cNvPr>
          <p:cNvSpPr/>
          <p:nvPr/>
        </p:nvSpPr>
        <p:spPr>
          <a:xfrm>
            <a:off x="1063086" y="70624"/>
            <a:ext cx="12206866" cy="70252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/>
              <a:t>Azure Kubernetes Service </a:t>
            </a:r>
            <a:r>
              <a:rPr lang="en-US" sz="3600" dirty="0">
                <a:solidFill>
                  <a:srgbClr val="FFFF00"/>
                </a:solidFill>
              </a:rPr>
              <a:t>+</a:t>
            </a:r>
            <a:r>
              <a:rPr lang="en-US" sz="3400" dirty="0"/>
              <a:t> Application Gateway Ingress Controller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375ECC-6899-18AB-DAC5-5B4D4A38205C}"/>
              </a:ext>
            </a:extLst>
          </p:cNvPr>
          <p:cNvSpPr/>
          <p:nvPr/>
        </p:nvSpPr>
        <p:spPr>
          <a:xfrm>
            <a:off x="6255835" y="3114478"/>
            <a:ext cx="2798956" cy="24644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</a:t>
            </a:r>
          </a:p>
          <a:p>
            <a:pPr algn="ctr"/>
            <a:r>
              <a:rPr lang="en-US" dirty="0"/>
              <a:t>Documentation</a:t>
            </a:r>
          </a:p>
          <a:p>
            <a:pPr algn="ctr"/>
            <a:r>
              <a:rPr lang="en-US" dirty="0"/>
              <a:t>On</a:t>
            </a:r>
          </a:p>
          <a:p>
            <a:pPr algn="ctr"/>
            <a:r>
              <a:rPr lang="en-US" dirty="0"/>
              <a:t>GitHub</a:t>
            </a:r>
          </a:p>
          <a:p>
            <a:pPr algn="ctr"/>
            <a:r>
              <a:rPr lang="en-US" dirty="0"/>
              <a:t>for each</a:t>
            </a:r>
          </a:p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4545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5CD62-397B-FBBC-ABE3-ACE3CDE541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7846DF-C444-0A45-38FE-61F141AB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9800"/>
            <a:ext cx="12618720" cy="1188851"/>
          </a:xfrm>
        </p:spPr>
        <p:txBody>
          <a:bodyPr/>
          <a:lstStyle/>
          <a:p>
            <a:r>
              <a:rPr lang="en-US"/>
              <a:t>Azure AGIC - Ingress Cookie based Affinity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7B9DB-BA65-CC90-B0ED-994DBFD4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818422"/>
            <a:ext cx="7231645" cy="661652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7CBB45-861A-0935-6401-B0EAFBE3E94A}"/>
              </a:ext>
            </a:extLst>
          </p:cNvPr>
          <p:cNvSpPr/>
          <p:nvPr/>
        </p:nvSpPr>
        <p:spPr>
          <a:xfrm>
            <a:off x="7788536" y="2514600"/>
            <a:ext cx="6537065" cy="2681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FFFF00"/>
                </a:solidFill>
              </a:rPr>
              <a:t>Cookie-based Affinity </a:t>
            </a:r>
            <a:r>
              <a:rPr lang="en-US" sz="4000">
                <a:solidFill>
                  <a:schemeClr val="bg1"/>
                </a:solidFill>
              </a:rPr>
              <a:t>Backend Setting will be enabled</a:t>
            </a:r>
          </a:p>
        </p:txBody>
      </p:sp>
    </p:spTree>
    <p:extLst>
      <p:ext uri="{BB962C8B-B14F-4D97-AF65-F5344CB8AC3E}">
        <p14:creationId xmlns:p14="http://schemas.microsoft.com/office/powerpoint/2010/main" val="2273826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09E85-C85E-7D48-793B-37D0F65DA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AF0DB1-5D04-CCB1-1E6F-ACD7DF68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3671"/>
            <a:ext cx="12618720" cy="1188851"/>
          </a:xfrm>
        </p:spPr>
        <p:txBody>
          <a:bodyPr/>
          <a:lstStyle/>
          <a:p>
            <a:r>
              <a:rPr lang="en-US"/>
              <a:t>Azure AGIC - Ingress Cookie based Affinity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FAC3B-8BED-6B18-BAC9-BBC365AB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9" y="1775368"/>
            <a:ext cx="5883637" cy="567046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DC471E-AF59-7E16-9A67-8A57EA29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3" y="1775368"/>
            <a:ext cx="7772400" cy="466552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2287665-0B69-A1BA-6B25-F92C73827124}"/>
              </a:ext>
            </a:extLst>
          </p:cNvPr>
          <p:cNvSpPr/>
          <p:nvPr/>
        </p:nvSpPr>
        <p:spPr>
          <a:xfrm>
            <a:off x="785308" y="828339"/>
            <a:ext cx="4539727" cy="7207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Echo Server Application Output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CEFC8A-BE62-8D15-03C1-2B40B33675DB}"/>
              </a:ext>
            </a:extLst>
          </p:cNvPr>
          <p:cNvSpPr/>
          <p:nvPr/>
        </p:nvSpPr>
        <p:spPr>
          <a:xfrm>
            <a:off x="7822603" y="828339"/>
            <a:ext cx="4539727" cy="7207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Developer Tools Output</a:t>
            </a:r>
          </a:p>
        </p:txBody>
      </p:sp>
    </p:spTree>
    <p:extLst>
      <p:ext uri="{BB962C8B-B14F-4D97-AF65-F5344CB8AC3E}">
        <p14:creationId xmlns:p14="http://schemas.microsoft.com/office/powerpoint/2010/main" val="26975048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64" y="-252665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Distinct Cookie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608968"/>
            <a:ext cx="3428098" cy="11569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008" y="5673134"/>
            <a:ext cx="773581" cy="80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198" y="5660993"/>
            <a:ext cx="773581" cy="80496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608968"/>
            <a:ext cx="1783753" cy="1181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161" y="5716073"/>
            <a:ext cx="820417" cy="79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44770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9904496" y="6187425"/>
            <a:ext cx="1488694" cy="1244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981" y="5688152"/>
            <a:ext cx="858856" cy="83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63434" y="5668830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3185227" y="6242525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601200" y="3703823"/>
            <a:ext cx="3540254" cy="16850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34432" y="6187425"/>
            <a:ext cx="4541966" cy="301796"/>
          </a:xfrm>
          <a:prstGeom prst="bentConnector3">
            <a:avLst>
              <a:gd name="adj1" fmla="val 2524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92089" y="4119608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776599" y="5038058"/>
            <a:ext cx="12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Echo Server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64935" y="4118466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29" idx="1"/>
          </p:cNvCxnSpPr>
          <p:nvPr/>
        </p:nvCxnSpPr>
        <p:spPr>
          <a:xfrm flipV="1">
            <a:off x="5354414" y="4153734"/>
            <a:ext cx="4304949" cy="56453"/>
          </a:xfrm>
          <a:prstGeom prst="bentConnector3">
            <a:avLst>
              <a:gd name="adj1" fmla="val 902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7FF3E8-91E1-E896-E099-0AA4813FDDCA}"/>
              </a:ext>
            </a:extLst>
          </p:cNvPr>
          <p:cNvSpPr/>
          <p:nvPr/>
        </p:nvSpPr>
        <p:spPr>
          <a:xfrm>
            <a:off x="6316346" y="3055724"/>
            <a:ext cx="6686034" cy="4276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7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17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/cookie-based-affinity-distinct-name: "true"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D0C3-E413-53E7-5425-8F5A3B82A1BB}"/>
              </a:ext>
            </a:extLst>
          </p:cNvPr>
          <p:cNvSpPr txBox="1"/>
          <p:nvPr/>
        </p:nvSpPr>
        <p:spPr>
          <a:xfrm>
            <a:off x="6277150" y="3831609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C00000"/>
                </a:solidFill>
              </a:rPr>
              <a:t>Requests will be persisted to 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EBA70C3-C47C-C9B4-5617-EEAC3DFEED85}"/>
              </a:ext>
            </a:extLst>
          </p:cNvPr>
          <p:cNvSpPr/>
          <p:nvPr/>
        </p:nvSpPr>
        <p:spPr>
          <a:xfrm>
            <a:off x="6339582" y="2569659"/>
            <a:ext cx="6686034" cy="4276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20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/cookie-based-affinity: "true"</a:t>
            </a:r>
          </a:p>
        </p:txBody>
      </p:sp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B1689F41-F317-361F-7380-888E5289231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59363" y="3797603"/>
            <a:ext cx="765005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32A35C51-A642-0F63-62D5-DD16B7EAFFB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04904" y="4615972"/>
            <a:ext cx="765005" cy="7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F25C46C-8A78-4F52-3ACB-E32045F0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769" y="4108756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7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13" grpId="0" animBg="1"/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7EB9C2-65F7-8058-6CC6-F86159617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5A8473-414C-2EC3-ED14-7F8F534E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557"/>
            <a:ext cx="12618720" cy="1188851"/>
          </a:xfrm>
        </p:spPr>
        <p:txBody>
          <a:bodyPr/>
          <a:lstStyle/>
          <a:p>
            <a:r>
              <a:rPr lang="en-US"/>
              <a:t>Azure AGIC - Ingress Distinct Cookie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A8C8CB-46B0-DC1B-518B-E66CD138D93B}"/>
              </a:ext>
            </a:extLst>
          </p:cNvPr>
          <p:cNvSpPr/>
          <p:nvPr/>
        </p:nvSpPr>
        <p:spPr>
          <a:xfrm>
            <a:off x="11473543" y="2828409"/>
            <a:ext cx="3156857" cy="188510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Distinct</a:t>
            </a:r>
          </a:p>
          <a:p>
            <a:pPr algn="ctr"/>
            <a:r>
              <a:rPr lang="en-US" sz="3000"/>
              <a:t>Cookie</a:t>
            </a:r>
          </a:p>
          <a:p>
            <a:pPr algn="ctr"/>
            <a:r>
              <a:rPr lang="en-US" sz="3000"/>
              <a:t>Annotation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083AB-677F-4E71-78B9-EFE1F090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5" y="793589"/>
            <a:ext cx="11190514" cy="68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074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00B9FA-A663-71C1-3DEB-13E8B5DC6F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B01F2-6F81-5879-FBEF-DB5835C5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0213"/>
            <a:ext cx="12618720" cy="1188851"/>
          </a:xfrm>
        </p:spPr>
        <p:txBody>
          <a:bodyPr/>
          <a:lstStyle/>
          <a:p>
            <a:r>
              <a:rPr lang="en-US"/>
              <a:t>Azure AGIC - Ingress Distinct Cookie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CA955-2B47-10DC-79AA-B484FBFD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8" y="839303"/>
            <a:ext cx="8931537" cy="678625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0BC4CF2-16F0-97CE-20E2-4A4B6A78496B}"/>
              </a:ext>
            </a:extLst>
          </p:cNvPr>
          <p:cNvSpPr/>
          <p:nvPr/>
        </p:nvSpPr>
        <p:spPr>
          <a:xfrm>
            <a:off x="9423699" y="2926080"/>
            <a:ext cx="4955690" cy="300138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FFFF00"/>
                </a:solidFill>
              </a:rPr>
              <a:t>Cookie-based Affinity</a:t>
            </a:r>
          </a:p>
          <a:p>
            <a:pPr algn="ctr"/>
            <a:r>
              <a:rPr lang="en-US" sz="300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Affinity cookie name </a:t>
            </a:r>
            <a:r>
              <a:rPr lang="en-US" sz="3000">
                <a:solidFill>
                  <a:schemeClr val="bg1"/>
                </a:solidFill>
              </a:rPr>
              <a:t>Backend Settings will be enabled</a:t>
            </a:r>
          </a:p>
        </p:txBody>
      </p:sp>
    </p:spTree>
    <p:extLst>
      <p:ext uri="{BB962C8B-B14F-4D97-AF65-F5344CB8AC3E}">
        <p14:creationId xmlns:p14="http://schemas.microsoft.com/office/powerpoint/2010/main" val="26951597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7AA8F-48BC-D542-0AB8-94604FDE7D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4FFA3BE-7DA5-F9C5-708A-F2241EF2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0903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Distinct Cookie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082F3-8CE5-43B6-9F45-272565F2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2" y="997948"/>
            <a:ext cx="10249989" cy="650697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359BE6-E36C-6E16-E9AB-0F9EC40C6F73}"/>
              </a:ext>
            </a:extLst>
          </p:cNvPr>
          <p:cNvSpPr/>
          <p:nvPr/>
        </p:nvSpPr>
        <p:spPr>
          <a:xfrm>
            <a:off x="11332029" y="3366126"/>
            <a:ext cx="2623457" cy="14973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Echo Server</a:t>
            </a:r>
          </a:p>
          <a:p>
            <a:pPr algn="ctr"/>
            <a:r>
              <a:rPr lang="en-US"/>
              <a:t>Application</a:t>
            </a:r>
          </a:p>
          <a:p>
            <a:pPr algn="ctr"/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96280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7AA8F-48BC-D542-0AB8-94604FDE7D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4FFA3BE-7DA5-F9C5-708A-F2241EF2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0903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Distinct Cookie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753A0-1299-9BAC-6970-9278B318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4" y="1259205"/>
            <a:ext cx="10588645" cy="546816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60CA8CB-B037-9D0E-4C69-BB63840194F5}"/>
              </a:ext>
            </a:extLst>
          </p:cNvPr>
          <p:cNvSpPr/>
          <p:nvPr/>
        </p:nvSpPr>
        <p:spPr>
          <a:xfrm>
            <a:off x="11332029" y="3366126"/>
            <a:ext cx="2623457" cy="14973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Browser</a:t>
            </a:r>
          </a:p>
          <a:p>
            <a:pPr algn="ctr"/>
            <a:r>
              <a:rPr lang="en-US"/>
              <a:t>Developer Tools</a:t>
            </a:r>
          </a:p>
          <a:p>
            <a:pPr algn="ctr"/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89010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Annotations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Override Frontend Port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23743" y="2005840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30164" y="6583661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8" y="6583661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063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Override Frontend 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774295" y="3703822"/>
            <a:ext cx="3428098" cy="1083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721377" y="381854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1008760" y="447263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503174" y="3819714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5354414" y="4210187"/>
            <a:ext cx="4419881" cy="352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370339" y="2726642"/>
            <a:ext cx="6686034" cy="4276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20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/override-frontend-port: "8080"</a:t>
            </a:r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8747" y="3809594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7BCEC7-CE95-E350-C823-8232607D4179}"/>
              </a:ext>
            </a:extLst>
          </p:cNvPr>
          <p:cNvSpPr txBox="1"/>
          <p:nvPr/>
        </p:nvSpPr>
        <p:spPr>
          <a:xfrm>
            <a:off x="0" y="1882483"/>
            <a:ext cx="226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http://PUBLIC-IP:8080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903A3EF-AAA2-3F65-7168-FED0DB2C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554" y="3819882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8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39" grpId="0" animBg="1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651536-9470-09EC-8AE4-B5E8301AD3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7632EC-2138-B3A8-4A94-7945A458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12" y="-243671"/>
            <a:ext cx="12618720" cy="1188851"/>
          </a:xfrm>
        </p:spPr>
        <p:txBody>
          <a:bodyPr/>
          <a:lstStyle/>
          <a:p>
            <a:r>
              <a:rPr lang="en-US"/>
              <a:t>Azure AGIC - Ingress Override Frontend 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F78DF-F0FE-5B04-CD8A-1E7D42C7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945179"/>
            <a:ext cx="9525000" cy="67062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A30707-B1EE-3DE1-29E2-9A0CC2345973}"/>
              </a:ext>
            </a:extLst>
          </p:cNvPr>
          <p:cNvSpPr/>
          <p:nvPr/>
        </p:nvSpPr>
        <p:spPr>
          <a:xfrm>
            <a:off x="9960430" y="2764973"/>
            <a:ext cx="4386942" cy="23839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Override</a:t>
            </a:r>
          </a:p>
          <a:p>
            <a:pPr algn="ctr"/>
            <a:r>
              <a:rPr lang="en-US" sz="4000"/>
              <a:t>Frontend Port</a:t>
            </a:r>
          </a:p>
          <a:p>
            <a:pPr algn="ctr"/>
            <a:r>
              <a:rPr lang="en-US" sz="4000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152540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3A8CB5-854C-6528-DADF-EBA3357CD8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75D4AD-308F-A7D0-F9B2-19FD82E6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061257-9719-BB42-C49A-D667CE32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525975"/>
              </p:ext>
            </p:extLst>
          </p:nvPr>
        </p:nvGraphicFramePr>
        <p:xfrm>
          <a:off x="442433" y="1622266"/>
          <a:ext cx="13984706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-service-</a:t>
                      </a:r>
                      <a:r>
                        <a:rPr lang="en-US" dirty="0" err="1"/>
                        <a:t>agic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-service-</a:t>
                      </a:r>
                      <a:r>
                        <a:rPr lang="en-US" dirty="0" err="1"/>
                        <a:t>agic</a:t>
                      </a:r>
                      <a:r>
                        <a:rPr lang="en-US"/>
                        <a:t>/course-presentation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561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7F30668-9C4C-9D88-F140-DDE14C897381}"/>
              </a:ext>
            </a:extLst>
          </p:cNvPr>
          <p:cNvSpPr/>
          <p:nvPr/>
        </p:nvSpPr>
        <p:spPr>
          <a:xfrm>
            <a:off x="3308808" y="4771836"/>
            <a:ext cx="10453779" cy="17992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100+ presentation slides outlining various </a:t>
            </a:r>
            <a:r>
              <a:rPr lang="en-US" sz="3000" dirty="0">
                <a:solidFill>
                  <a:srgbClr val="FFFF00"/>
                </a:solidFill>
              </a:rPr>
              <a:t>AGIC Architectural Diagrams </a:t>
            </a:r>
            <a:r>
              <a:rPr lang="en-US" sz="3000" dirty="0"/>
              <a:t>we have implemented</a:t>
            </a:r>
          </a:p>
        </p:txBody>
      </p:sp>
      <p:pic>
        <p:nvPicPr>
          <p:cNvPr id="7" name="Graphic 6" descr="Presentation with bar chart with solid fill">
            <a:extLst>
              <a:ext uri="{FF2B5EF4-FFF2-40B4-BE49-F238E27FC236}">
                <a16:creationId xmlns:a16="http://schemas.microsoft.com/office/drawing/2014/main" id="{2B31330D-1EA6-A4CF-20B1-F8B8662A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668" y="4548648"/>
            <a:ext cx="2267140" cy="22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378235-AD0B-8A00-BE4D-4D98340F13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54ED4C-2A50-6745-D621-D2C54C4B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69" y="-158630"/>
            <a:ext cx="12618720" cy="1188851"/>
          </a:xfrm>
        </p:spPr>
        <p:txBody>
          <a:bodyPr/>
          <a:lstStyle/>
          <a:p>
            <a:r>
              <a:rPr lang="en-US"/>
              <a:t>Azure AGIC - Ingress Override Frontend 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D34BD-6E12-8303-1DD9-26991D60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1108382"/>
            <a:ext cx="10090414" cy="564076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C9A9ED-1E23-C35B-5605-9D8DD5373782}"/>
              </a:ext>
            </a:extLst>
          </p:cNvPr>
          <p:cNvSpPr/>
          <p:nvPr/>
        </p:nvSpPr>
        <p:spPr>
          <a:xfrm>
            <a:off x="11006367" y="2893423"/>
            <a:ext cx="3460747" cy="27889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FFFF00"/>
                </a:solidFill>
              </a:rPr>
              <a:t>Port 8080 </a:t>
            </a:r>
          </a:p>
          <a:p>
            <a:pPr algn="ctr"/>
            <a:r>
              <a:rPr lang="en-US" sz="3000">
                <a:solidFill>
                  <a:schemeClr val="bg1"/>
                </a:solidFill>
              </a:rPr>
              <a:t>will be updated in </a:t>
            </a:r>
          </a:p>
          <a:p>
            <a:pPr algn="ctr"/>
            <a:r>
              <a:rPr lang="en-US" sz="3000">
                <a:solidFill>
                  <a:schemeClr val="bg1"/>
                </a:solidFill>
              </a:rPr>
              <a:t>Listeners Settings</a:t>
            </a:r>
          </a:p>
        </p:txBody>
      </p:sp>
    </p:spTree>
    <p:extLst>
      <p:ext uri="{BB962C8B-B14F-4D97-AF65-F5344CB8AC3E}">
        <p14:creationId xmlns:p14="http://schemas.microsoft.com/office/powerpoint/2010/main" val="1102364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378235-AD0B-8A00-BE4D-4D98340F13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54ED4C-2A50-6745-D621-D2C54C4B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69" y="-158630"/>
            <a:ext cx="12618720" cy="1188851"/>
          </a:xfrm>
        </p:spPr>
        <p:txBody>
          <a:bodyPr/>
          <a:lstStyle/>
          <a:p>
            <a:r>
              <a:rPr lang="en-US"/>
              <a:t>Azure AGIC - Ingress Override Frontend Port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C9A9ED-1E23-C35B-5605-9D8DD5373782}"/>
              </a:ext>
            </a:extLst>
          </p:cNvPr>
          <p:cNvSpPr/>
          <p:nvPr/>
        </p:nvSpPr>
        <p:spPr>
          <a:xfrm>
            <a:off x="8741229" y="2720340"/>
            <a:ext cx="5257799" cy="27889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FFFF00"/>
                </a:solidFill>
              </a:rPr>
              <a:t>Access in browser with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http://PUBLIC-IP:8080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B7518-05B1-95EE-1507-448101DF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2" y="2157761"/>
            <a:ext cx="7772400" cy="39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94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Annotations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Rewrite Rule Set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61694" y="6520600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7" y="6646724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20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Rewrite Rule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595945" y="3703822"/>
            <a:ext cx="3545509" cy="11251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16542" y="3836118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663728" y="4508932"/>
            <a:ext cx="12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Echo Server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512911" y="3839319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>
            <a:off x="5302059" y="3600666"/>
            <a:ext cx="4389633" cy="597731"/>
          </a:xfrm>
          <a:prstGeom prst="bentConnector3">
            <a:avLst>
              <a:gd name="adj1" fmla="val 260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3264959"/>
            <a:ext cx="2932039" cy="2038118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38581" y="3397536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C9250C-B4C6-0386-138E-F1297CD7CCBA}"/>
              </a:ext>
            </a:extLst>
          </p:cNvPr>
          <p:cNvSpPr/>
          <p:nvPr/>
        </p:nvSpPr>
        <p:spPr>
          <a:xfrm>
            <a:off x="6341586" y="2631365"/>
            <a:ext cx="6686034" cy="60734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appgw.ingress.kubernetes.io</a:t>
            </a:r>
            <a:r>
              <a:rPr lang="en-IN" sz="2000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/rewrite-rule-set: my-headers-rewrite-ruleset</a:t>
            </a:r>
          </a:p>
        </p:txBody>
      </p: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91692" y="3829172"/>
            <a:ext cx="793485" cy="7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05109C9-65C9-7786-3840-DB143CF1D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205" y="3836118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D4EC126-5AE7-527A-B1F0-CFBC4F752B15}"/>
              </a:ext>
            </a:extLst>
          </p:cNvPr>
          <p:cNvCxnSpPr>
            <a:stCxn id="60" idx="3"/>
            <a:endCxn id="43" idx="1"/>
          </p:cNvCxnSpPr>
          <p:nvPr/>
        </p:nvCxnSpPr>
        <p:spPr>
          <a:xfrm flipV="1">
            <a:off x="3764778" y="3600666"/>
            <a:ext cx="473803" cy="591029"/>
          </a:xfrm>
          <a:prstGeom prst="bentConnector3">
            <a:avLst>
              <a:gd name="adj1" fmla="val 300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C6D8235-A97F-158B-27FA-F950750BEA6C}"/>
              </a:ext>
            </a:extLst>
          </p:cNvPr>
          <p:cNvSpPr/>
          <p:nvPr/>
        </p:nvSpPr>
        <p:spPr>
          <a:xfrm>
            <a:off x="4064292" y="4182696"/>
            <a:ext cx="1350011" cy="8442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Rewrite 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A6D295-F440-5335-366E-A26B7CF44B1A}"/>
              </a:ext>
            </a:extLst>
          </p:cNvPr>
          <p:cNvSpPr txBox="1"/>
          <p:nvPr/>
        </p:nvSpPr>
        <p:spPr>
          <a:xfrm>
            <a:off x="6753759" y="3919488"/>
            <a:ext cx="2408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Rewritten data sent to Pod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9EAA14-8D7B-1972-C49D-AEE72736C802}"/>
              </a:ext>
            </a:extLst>
          </p:cNvPr>
          <p:cNvSpPr txBox="1"/>
          <p:nvPr/>
        </p:nvSpPr>
        <p:spPr>
          <a:xfrm>
            <a:off x="6732109" y="4183667"/>
            <a:ext cx="3008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C00000"/>
                </a:solidFill>
              </a:rPr>
              <a:t>Header Name: </a:t>
            </a:r>
            <a:r>
              <a:rPr lang="en-US" sz="1600" err="1">
                <a:solidFill>
                  <a:srgbClr val="C00000"/>
                </a:solidFill>
              </a:rPr>
              <a:t>mydomain</a:t>
            </a:r>
            <a:endParaRPr lang="en-US" sz="1600">
              <a:solidFill>
                <a:srgbClr val="C00000"/>
              </a:solidFill>
            </a:endParaRPr>
          </a:p>
          <a:p>
            <a:r>
              <a:rPr lang="en-US" sz="1600">
                <a:solidFill>
                  <a:srgbClr val="C00000"/>
                </a:solidFill>
              </a:rPr>
              <a:t>Header Value: </a:t>
            </a:r>
            <a:r>
              <a:rPr lang="en-US" sz="1600" err="1">
                <a:solidFill>
                  <a:srgbClr val="C00000"/>
                </a:solidFill>
              </a:rPr>
              <a:t>stacksimplify.com</a:t>
            </a:r>
            <a:endParaRPr lang="en-US" sz="1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2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36" grpId="0"/>
      <p:bldP spid="39" grpId="0" animBg="1"/>
      <p:bldP spid="27" grpId="0" animBg="1"/>
      <p:bldP spid="29" grpId="0"/>
      <p:bldP spid="3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379F3F-E9C6-7A5F-1C58-59E91D42DA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CE796C-FA2B-719F-B8CF-824618F5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557"/>
            <a:ext cx="12618720" cy="1188851"/>
          </a:xfrm>
        </p:spPr>
        <p:txBody>
          <a:bodyPr/>
          <a:lstStyle/>
          <a:p>
            <a:r>
              <a:rPr lang="en-US"/>
              <a:t>Azure AGIC - Ingress Rewrite Rule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566AE-A200-A9B7-ACA5-F795B93D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1" y="1018969"/>
            <a:ext cx="13661572" cy="6558852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35007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DF6B55-310C-F256-C825-501FECD7A0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DDEB6-12E5-9C4B-9BC4-3A989FE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630"/>
            <a:ext cx="12618720" cy="1188851"/>
          </a:xfrm>
        </p:spPr>
        <p:txBody>
          <a:bodyPr/>
          <a:lstStyle/>
          <a:p>
            <a:r>
              <a:rPr lang="en-US"/>
              <a:t>Azure AGIC - Ingress Rewrite Rule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A2EA2-755E-79B6-BC03-153A8052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4" y="1032531"/>
            <a:ext cx="11375572" cy="65800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0F70A9D-8318-BF03-23D3-498CE03B72B2}"/>
              </a:ext>
            </a:extLst>
          </p:cNvPr>
          <p:cNvSpPr/>
          <p:nvPr/>
        </p:nvSpPr>
        <p:spPr>
          <a:xfrm>
            <a:off x="11484428" y="3026230"/>
            <a:ext cx="3037116" cy="19376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Rewrite </a:t>
            </a:r>
          </a:p>
          <a:p>
            <a:pPr algn="ctr"/>
            <a:r>
              <a:rPr lang="en-US" sz="3200"/>
              <a:t>Rule Set</a:t>
            </a:r>
          </a:p>
          <a:p>
            <a:pPr algn="ctr"/>
            <a:r>
              <a:rPr lang="en-US" sz="3200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42474138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E5D904-F657-A60E-2524-AD5A9E915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B5EBA7-DF13-5188-B138-BF9A0C25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7471"/>
            <a:ext cx="12618720" cy="1188851"/>
          </a:xfrm>
        </p:spPr>
        <p:txBody>
          <a:bodyPr/>
          <a:lstStyle/>
          <a:p>
            <a:r>
              <a:rPr lang="en-US"/>
              <a:t>Azure AGIC - Ingress Rewrite Rule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C160B-4DA3-0F3E-D878-4270D24B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232290"/>
            <a:ext cx="11038250" cy="6348249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8CAE473-C597-FDE0-631D-BA01CC976DBC}"/>
              </a:ext>
            </a:extLst>
          </p:cNvPr>
          <p:cNvSpPr/>
          <p:nvPr/>
        </p:nvSpPr>
        <p:spPr>
          <a:xfrm>
            <a:off x="11451771" y="3145971"/>
            <a:ext cx="3026229" cy="27976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Routing Rule </a:t>
            </a:r>
          </a:p>
          <a:p>
            <a:pPr algn="ctr"/>
            <a:r>
              <a:rPr lang="en-US"/>
              <a:t>will be </a:t>
            </a:r>
            <a:r>
              <a:rPr lang="en-US">
                <a:solidFill>
                  <a:srgbClr val="FFFF00"/>
                </a:solidFill>
              </a:rPr>
              <a:t>selected</a:t>
            </a:r>
            <a:r>
              <a:rPr lang="en-US"/>
              <a:t> when Ingress service with </a:t>
            </a:r>
            <a:r>
              <a:rPr lang="en-US">
                <a:solidFill>
                  <a:srgbClr val="FFFF00"/>
                </a:solidFill>
              </a:rPr>
              <a:t>rewrite-rule-set</a:t>
            </a:r>
            <a:r>
              <a:rPr lang="en-US"/>
              <a:t> Annotation deployed</a:t>
            </a:r>
          </a:p>
        </p:txBody>
      </p:sp>
    </p:spTree>
    <p:extLst>
      <p:ext uri="{BB962C8B-B14F-4D97-AF65-F5344CB8AC3E}">
        <p14:creationId xmlns:p14="http://schemas.microsoft.com/office/powerpoint/2010/main" val="20089097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18CD93-A277-29F9-EEA6-5E3D6CE60F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CFDCFF-C3D1-AAE4-9329-1825BB07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3672"/>
            <a:ext cx="12618720" cy="1188851"/>
          </a:xfrm>
        </p:spPr>
        <p:txBody>
          <a:bodyPr/>
          <a:lstStyle/>
          <a:p>
            <a:r>
              <a:rPr lang="en-US"/>
              <a:t>Azure AGIC - Ingress Rewrite Rule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1A161-FC8D-A416-D305-640ECBE1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3" y="1045111"/>
            <a:ext cx="9329057" cy="6480489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1FAAD5-966A-202D-FB0F-41B201121E35}"/>
              </a:ext>
            </a:extLst>
          </p:cNvPr>
          <p:cNvSpPr/>
          <p:nvPr/>
        </p:nvSpPr>
        <p:spPr>
          <a:xfrm>
            <a:off x="11332029" y="3366126"/>
            <a:ext cx="2623457" cy="14973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Echo Server</a:t>
            </a:r>
          </a:p>
          <a:p>
            <a:pPr algn="ctr"/>
            <a:r>
              <a:rPr lang="en-US"/>
              <a:t>Application</a:t>
            </a:r>
          </a:p>
          <a:p>
            <a:pPr algn="ctr"/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966941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Annotations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Health Probes - Default and HTTP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344859" y="2119901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9689" y="6499579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97" y="6549188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03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807233-3958-5200-26DE-BA04572371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92E80-2905-946D-558A-5C883549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0923"/>
            <a:ext cx="12618720" cy="1188851"/>
          </a:xfrm>
        </p:spPr>
        <p:txBody>
          <a:bodyPr/>
          <a:lstStyle/>
          <a:p>
            <a:r>
              <a:rPr lang="en-US"/>
              <a:t>Health Probes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1E6265-4BB4-C152-0F83-C61D33376DDD}"/>
              </a:ext>
            </a:extLst>
          </p:cNvPr>
          <p:cNvSpPr/>
          <p:nvPr/>
        </p:nvSpPr>
        <p:spPr>
          <a:xfrm>
            <a:off x="272143" y="1153885"/>
            <a:ext cx="7641771" cy="6400800"/>
          </a:xfrm>
          <a:prstGeom prst="roundRect">
            <a:avLst>
              <a:gd name="adj" fmla="val 4590"/>
            </a:avLst>
          </a:prstGeom>
          <a:noFill/>
          <a:ln w="508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4B520D-4B25-5A85-774F-E9ABF53408AC}"/>
              </a:ext>
            </a:extLst>
          </p:cNvPr>
          <p:cNvSpPr/>
          <p:nvPr/>
        </p:nvSpPr>
        <p:spPr>
          <a:xfrm>
            <a:off x="685800" y="1621971"/>
            <a:ext cx="5344886" cy="1132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AGIC Health Probe Annotations </a:t>
            </a:r>
            <a:r>
              <a:rPr lang="en-US" sz="2600"/>
              <a:t>defined in Ingress Resource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DE1677-C83D-D351-3A45-25F499B580D5}"/>
              </a:ext>
            </a:extLst>
          </p:cNvPr>
          <p:cNvSpPr/>
          <p:nvPr/>
        </p:nvSpPr>
        <p:spPr>
          <a:xfrm>
            <a:off x="685800" y="3124200"/>
            <a:ext cx="5344886" cy="11321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Readiness Probe </a:t>
            </a:r>
            <a:r>
              <a:rPr lang="en-US" sz="2600"/>
              <a:t>defined in Kubernetes Workloads (Pod, Deployment, StatefulSet)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6D1BDB-D02D-5C30-264C-6BECCD792BBB}"/>
              </a:ext>
            </a:extLst>
          </p:cNvPr>
          <p:cNvSpPr/>
          <p:nvPr/>
        </p:nvSpPr>
        <p:spPr>
          <a:xfrm>
            <a:off x="685800" y="4626429"/>
            <a:ext cx="5344886" cy="11321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Liveness Probe </a:t>
            </a:r>
            <a:r>
              <a:rPr lang="en-US" sz="2600"/>
              <a:t>defined in Kubernetes Workloads (Pod, Deployment, StatefulSet)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5511D3-30CE-DC48-97DC-378DBE6D13F8}"/>
              </a:ext>
            </a:extLst>
          </p:cNvPr>
          <p:cNvSpPr/>
          <p:nvPr/>
        </p:nvSpPr>
        <p:spPr>
          <a:xfrm>
            <a:off x="696686" y="6085115"/>
            <a:ext cx="5344886" cy="1132114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AGIC defined fallback Health Probe </a:t>
            </a:r>
          </a:p>
          <a:p>
            <a:pPr algn="ctr"/>
            <a:r>
              <a:rPr lang="en-US" sz="2600"/>
              <a:t>(</a:t>
            </a:r>
            <a:r>
              <a:rPr lang="en-US" sz="2600">
                <a:solidFill>
                  <a:srgbClr val="FFFF00"/>
                </a:solidFill>
              </a:rPr>
              <a:t>default HTTP probe, </a:t>
            </a:r>
          </a:p>
          <a:p>
            <a:pPr algn="ctr"/>
            <a:r>
              <a:rPr lang="en-US" sz="2600">
                <a:solidFill>
                  <a:srgbClr val="FFFF00"/>
                </a:solidFill>
              </a:rPr>
              <a:t>HTTP Path Probes</a:t>
            </a:r>
            <a:r>
              <a:rPr lang="en-US" sz="2600"/>
              <a:t>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218DA32-CD5C-6514-7136-5A12A7DEDC9B}"/>
              </a:ext>
            </a:extLst>
          </p:cNvPr>
          <p:cNvSpPr/>
          <p:nvPr/>
        </p:nvSpPr>
        <p:spPr>
          <a:xfrm>
            <a:off x="6153431" y="1716564"/>
            <a:ext cx="925286" cy="55952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Y</a:t>
            </a:r>
          </a:p>
          <a:p>
            <a:pPr algn="ctr"/>
            <a:endParaRPr lang="en-US"/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D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ADEEB6-3728-92FF-8205-8F8426D2179D}"/>
              </a:ext>
            </a:extLst>
          </p:cNvPr>
          <p:cNvSpPr/>
          <p:nvPr/>
        </p:nvSpPr>
        <p:spPr>
          <a:xfrm>
            <a:off x="8294914" y="1611085"/>
            <a:ext cx="6106886" cy="11212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Health probes can determine if the configured </a:t>
            </a:r>
            <a:r>
              <a:rPr lang="en-US">
                <a:solidFill>
                  <a:srgbClr val="FFFF00"/>
                </a:solidFill>
              </a:rPr>
              <a:t>backend target </a:t>
            </a:r>
            <a:r>
              <a:rPr lang="en-US"/>
              <a:t>can serve requests.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CCF497-5AEB-FBA4-93EE-D82A82457C30}"/>
              </a:ext>
            </a:extLst>
          </p:cNvPr>
          <p:cNvSpPr/>
          <p:nvPr/>
        </p:nvSpPr>
        <p:spPr>
          <a:xfrm>
            <a:off x="8316685" y="3396341"/>
            <a:ext cx="6106886" cy="1752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/>
              <a:t>AppGw</a:t>
            </a:r>
            <a:r>
              <a:rPr lang="en-US"/>
              <a:t> </a:t>
            </a:r>
            <a:r>
              <a:rPr lang="en-US">
                <a:solidFill>
                  <a:srgbClr val="FFFF00"/>
                </a:solidFill>
              </a:rPr>
              <a:t>won’t send </a:t>
            </a:r>
            <a:r>
              <a:rPr lang="en-US"/>
              <a:t>incoming requests to the </a:t>
            </a:r>
            <a:r>
              <a:rPr lang="en-US">
                <a:solidFill>
                  <a:srgbClr val="FFFF00"/>
                </a:solidFill>
              </a:rPr>
              <a:t>backend target </a:t>
            </a:r>
            <a:r>
              <a:rPr lang="en-US"/>
              <a:t>if a configured health probe </a:t>
            </a:r>
            <a:r>
              <a:rPr lang="en-US">
                <a:solidFill>
                  <a:srgbClr val="FFFF00"/>
                </a:solidFill>
              </a:rPr>
              <a:t>fails.</a:t>
            </a:r>
            <a:r>
              <a:rPr lang="en-US"/>
              <a:t> Instead, it will respond to the request with an </a:t>
            </a:r>
            <a:r>
              <a:rPr lang="en-US">
                <a:solidFill>
                  <a:srgbClr val="FF0000"/>
                </a:solidFill>
              </a:rPr>
              <a:t>HTTP 502 Error</a:t>
            </a:r>
            <a:r>
              <a:rPr lang="en-US"/>
              <a:t>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0E8BD6-9CA4-4D2F-A6E5-4741CD3D102F}"/>
              </a:ext>
            </a:extLst>
          </p:cNvPr>
          <p:cNvSpPr/>
          <p:nvPr/>
        </p:nvSpPr>
        <p:spPr>
          <a:xfrm>
            <a:off x="8327571" y="5758543"/>
            <a:ext cx="6106886" cy="11212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If the health probe is </a:t>
            </a:r>
            <a:r>
              <a:rPr lang="en-US">
                <a:solidFill>
                  <a:srgbClr val="FFFF00"/>
                </a:solidFill>
              </a:rPr>
              <a:t>successful</a:t>
            </a:r>
            <a:r>
              <a:rPr lang="en-US"/>
              <a:t>, incoming requests will be forwarded to the </a:t>
            </a:r>
            <a:r>
              <a:rPr lang="en-US">
                <a:solidFill>
                  <a:srgbClr val="FFFF00"/>
                </a:solidFill>
              </a:rPr>
              <a:t>backend target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6418D-A801-1BD2-BC02-E88784EF0331}"/>
              </a:ext>
            </a:extLst>
          </p:cNvPr>
          <p:cNvSpPr txBox="1"/>
          <p:nvPr/>
        </p:nvSpPr>
        <p:spPr>
          <a:xfrm>
            <a:off x="6882397" y="1625349"/>
            <a:ext cx="79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HIGH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4C2BF-22A5-7A5A-6214-ABFB7DCE1AFB}"/>
              </a:ext>
            </a:extLst>
          </p:cNvPr>
          <p:cNvSpPr txBox="1"/>
          <p:nvPr/>
        </p:nvSpPr>
        <p:spPr>
          <a:xfrm>
            <a:off x="6901916" y="6499148"/>
            <a:ext cx="742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6941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6" grpId="0" animBg="1"/>
      <p:bldP spid="15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554" y="-30694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/>
              <a:t>Azure Application Gateway Ingress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727" y="1995748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75959" y="1961637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459" y="5515900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8550" y="830064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81014" y="873902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1014" y="3795883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601410" y="4622019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047545"/>
            <a:ext cx="3428098" cy="171833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4826" y="538745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25016" y="5375315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072431"/>
            <a:ext cx="1783753" cy="171833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16" y="5386198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stCxn id="68" idx="3"/>
            <a:endCxn id="72" idx="1"/>
          </p:cNvCxnSpPr>
          <p:nvPr/>
        </p:nvCxnSpPr>
        <p:spPr>
          <a:xfrm>
            <a:off x="9904496" y="5906714"/>
            <a:ext cx="1488694" cy="2488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98" y="5402474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ED0666C-8EBB-D541-AE6A-383AE30054DD}"/>
              </a:ext>
            </a:extLst>
          </p:cNvPr>
          <p:cNvCxnSpPr>
            <a:cxnSpLocks/>
            <a:stCxn id="44" idx="3"/>
            <a:endCxn id="68" idx="1"/>
          </p:cNvCxnSpPr>
          <p:nvPr/>
        </p:nvCxnSpPr>
        <p:spPr>
          <a:xfrm flipV="1">
            <a:off x="1977164" y="5906714"/>
            <a:ext cx="4499234" cy="15539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905959" y="6286751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999860" y="4278776"/>
            <a:ext cx="808077" cy="1666172"/>
          </a:xfrm>
          <a:prstGeom prst="bentConnector3">
            <a:avLst>
              <a:gd name="adj1" fmla="val 2575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297886" y="5386198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3613811" y="539930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675116" y="4770229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030DE6-FCF1-DAE3-B043-2D9E21F0151B}"/>
              </a:ext>
            </a:extLst>
          </p:cNvPr>
          <p:cNvSpPr/>
          <p:nvPr/>
        </p:nvSpPr>
        <p:spPr>
          <a:xfrm>
            <a:off x="6372942" y="2591320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98A8DADA-B01B-83DC-458F-451939821BD7}"/>
              </a:ext>
            </a:extLst>
          </p:cNvPr>
          <p:cNvSpPr/>
          <p:nvPr/>
        </p:nvSpPr>
        <p:spPr>
          <a:xfrm>
            <a:off x="7024668" y="2526820"/>
            <a:ext cx="6041962" cy="6186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AGIC monitors the k8s API Server for Ingress Resources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2B4587E-7CCC-DA2E-D477-FDC778BFDD0B}"/>
              </a:ext>
            </a:extLst>
          </p:cNvPr>
          <p:cNvSpPr/>
          <p:nvPr/>
        </p:nvSpPr>
        <p:spPr>
          <a:xfrm>
            <a:off x="6385631" y="3336238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D4FFAE1B-4D18-7B7E-B44C-27651C729CFF}"/>
              </a:ext>
            </a:extLst>
          </p:cNvPr>
          <p:cNvSpPr/>
          <p:nvPr/>
        </p:nvSpPr>
        <p:spPr>
          <a:xfrm>
            <a:off x="7043002" y="3256680"/>
            <a:ext cx="6041962" cy="6186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AGIC converts ingress resource to </a:t>
            </a:r>
            <a:r>
              <a:rPr lang="en-US" sz="2000" err="1"/>
              <a:t>AppGw</a:t>
            </a:r>
            <a:r>
              <a:rPr lang="en-US" sz="2000"/>
              <a:t> specific configuration and applies to Azure Resource Manager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CF43BA-5D7A-7FC7-93B7-9BFD9FB7043B}"/>
              </a:ext>
            </a:extLst>
          </p:cNvPr>
          <p:cNvSpPr/>
          <p:nvPr/>
        </p:nvSpPr>
        <p:spPr>
          <a:xfrm>
            <a:off x="6413095" y="4088905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F28B86EA-726F-50BA-EB79-56648ADFE60D}"/>
              </a:ext>
            </a:extLst>
          </p:cNvPr>
          <p:cNvSpPr/>
          <p:nvPr/>
        </p:nvSpPr>
        <p:spPr>
          <a:xfrm>
            <a:off x="7087193" y="4041222"/>
            <a:ext cx="6041962" cy="61863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/>
              <a:t>Azure Resource Manager applies the changes to </a:t>
            </a:r>
            <a:r>
              <a:rPr lang="en-US" sz="2000" err="1"/>
              <a:t>AppGw</a:t>
            </a:r>
            <a:r>
              <a:rPr lang="en-US" sz="2000"/>
              <a:t> (Continuous Reconfiguration of </a:t>
            </a:r>
            <a:r>
              <a:rPr lang="en-US" sz="2000" err="1"/>
              <a:t>AppGw</a:t>
            </a:r>
            <a:r>
              <a:rPr lang="en-US" sz="2000"/>
              <a:t>)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3945739-29F1-A752-BD6F-C45EE01FCB5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10722" cy="113373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90260CC-9E24-60EF-17CB-E3C06EFAF579}"/>
              </a:ext>
            </a:extLst>
          </p:cNvPr>
          <p:cNvSpPr/>
          <p:nvPr/>
        </p:nvSpPr>
        <p:spPr>
          <a:xfrm>
            <a:off x="12777294" y="7172344"/>
            <a:ext cx="1766096" cy="5509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Demo-01</a:t>
            </a:r>
          </a:p>
        </p:txBody>
      </p:sp>
    </p:spTree>
    <p:extLst>
      <p:ext uri="{BB962C8B-B14F-4D97-AF65-F5344CB8AC3E}">
        <p14:creationId xmlns:p14="http://schemas.microsoft.com/office/powerpoint/2010/main" val="42275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Health Probes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412040" y="3662636"/>
            <a:ext cx="3837045" cy="1028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51676" y="3775581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791117" y="440840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MyApp</a:t>
            </a:r>
            <a:endParaRPr lang="en-US" sz="1800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406550" y="3776753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131712"/>
            <a:ext cx="4244325" cy="784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98739" y="3762487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0937C4-672A-DFE5-5BEF-7155C747CC8A}"/>
              </a:ext>
            </a:extLst>
          </p:cNvPr>
          <p:cNvSpPr/>
          <p:nvPr/>
        </p:nvSpPr>
        <p:spPr>
          <a:xfrm>
            <a:off x="6466141" y="3045089"/>
            <a:ext cx="2369159" cy="67106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Ingress </a:t>
            </a:r>
          </a:p>
          <a:p>
            <a:pPr algn="ctr"/>
            <a:r>
              <a:rPr lang="en-US"/>
              <a:t>Default Backend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568B1F-63F7-1CEA-1C92-967527147ADA}"/>
              </a:ext>
            </a:extLst>
          </p:cNvPr>
          <p:cNvSpPr/>
          <p:nvPr/>
        </p:nvSpPr>
        <p:spPr>
          <a:xfrm>
            <a:off x="3442168" y="3068407"/>
            <a:ext cx="1717661" cy="635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 HTTP Probe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0C99F-A361-2EFC-F9C4-212473B84154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 flipV="1">
            <a:off x="5159829" y="3380622"/>
            <a:ext cx="1306312" cy="5493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795787" y="2068154"/>
            <a:ext cx="2254908" cy="5590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Usecase-1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C8CE5C-66B4-3BAE-C1D1-94EF08207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782" y="3773221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19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- Ingress Health Probes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04409" y="3703823"/>
            <a:ext cx="3837045" cy="1028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68292" y="3785592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794241" y="440662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22671" y="3795479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145888"/>
            <a:ext cx="4019051" cy="642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/app1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373465" y="3776663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0937C4-672A-DFE5-5BEF-7155C747CC8A}"/>
              </a:ext>
            </a:extLst>
          </p:cNvPr>
          <p:cNvSpPr/>
          <p:nvPr/>
        </p:nvSpPr>
        <p:spPr>
          <a:xfrm>
            <a:off x="6466141" y="3045089"/>
            <a:ext cx="2369159" cy="6710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Ingress </a:t>
            </a:r>
          </a:p>
          <a:p>
            <a:pPr algn="ctr"/>
            <a:r>
              <a:rPr lang="en-US"/>
              <a:t>HTTP Path /app1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568B1F-63F7-1CEA-1C92-967527147ADA}"/>
              </a:ext>
            </a:extLst>
          </p:cNvPr>
          <p:cNvSpPr/>
          <p:nvPr/>
        </p:nvSpPr>
        <p:spPr>
          <a:xfrm>
            <a:off x="3442168" y="3068407"/>
            <a:ext cx="1717661" cy="6354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0C99F-A361-2EFC-F9C4-212473B84154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 flipV="1">
            <a:off x="5159829" y="3380622"/>
            <a:ext cx="1306312" cy="549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795787" y="2068154"/>
            <a:ext cx="2254908" cy="5590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Usecase-2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41D949A-8524-3862-5FF1-91DF02D0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178" y="3821312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8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14" grpId="0" animBg="1"/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1267F4-8B2D-E65E-2484-48B4B12A4A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ACB26-BC0D-89B9-4F69-F08325FB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9392"/>
            <a:ext cx="12618720" cy="1188851"/>
          </a:xfrm>
        </p:spPr>
        <p:txBody>
          <a:bodyPr/>
          <a:lstStyle/>
          <a:p>
            <a:r>
              <a:rPr lang="en-US"/>
              <a:t>Azure AGIC - Ingress Health Probes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3D30A-64D8-3D63-60FE-D4AFF00F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43" y="1588705"/>
            <a:ext cx="7043057" cy="5367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C5164-C490-9510-C2C2-C4CAA260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88705"/>
            <a:ext cx="6167151" cy="36790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807074A-2274-469C-FAEC-F2F6140527D8}"/>
              </a:ext>
            </a:extLst>
          </p:cNvPr>
          <p:cNvSpPr/>
          <p:nvPr/>
        </p:nvSpPr>
        <p:spPr>
          <a:xfrm>
            <a:off x="1741714" y="870857"/>
            <a:ext cx="2819400" cy="56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Usecase-1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2AB0AD-B301-950D-09CF-B7A53E9CA8D9}"/>
              </a:ext>
            </a:extLst>
          </p:cNvPr>
          <p:cNvSpPr/>
          <p:nvPr/>
        </p:nvSpPr>
        <p:spPr>
          <a:xfrm>
            <a:off x="9024257" y="870856"/>
            <a:ext cx="2819400" cy="5660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Usecase-2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184143-205A-3BCD-A8FB-743C5C11915C}"/>
              </a:ext>
            </a:extLst>
          </p:cNvPr>
          <p:cNvSpPr/>
          <p:nvPr/>
        </p:nvSpPr>
        <p:spPr>
          <a:xfrm>
            <a:off x="865415" y="7107738"/>
            <a:ext cx="4250872" cy="5225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Uses default HTTP probe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D04E24-4E10-F7B7-03FC-06BEC0D13351}"/>
              </a:ext>
            </a:extLst>
          </p:cNvPr>
          <p:cNvSpPr/>
          <p:nvPr/>
        </p:nvSpPr>
        <p:spPr>
          <a:xfrm>
            <a:off x="8526235" y="7107738"/>
            <a:ext cx="4250872" cy="5225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Uses  Custom HTTP Probe</a:t>
            </a:r>
          </a:p>
        </p:txBody>
      </p:sp>
    </p:spTree>
    <p:extLst>
      <p:ext uri="{BB962C8B-B14F-4D97-AF65-F5344CB8AC3E}">
        <p14:creationId xmlns:p14="http://schemas.microsoft.com/office/powerpoint/2010/main" val="197431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04C34C-4FF5-E07A-0DBA-41A34424DE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5FC741-5056-BA03-C544-5FBF6F28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3671"/>
            <a:ext cx="12618720" cy="1188851"/>
          </a:xfrm>
        </p:spPr>
        <p:txBody>
          <a:bodyPr/>
          <a:lstStyle/>
          <a:p>
            <a:r>
              <a:rPr lang="en-US"/>
              <a:t>Azure AGIC - Ingress Health Probes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47690-828C-9396-F69C-8FB55B309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5" y="2092839"/>
            <a:ext cx="7259092" cy="4354286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88810-E978-421F-5CF8-83F4D4EAF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271" y="2092839"/>
            <a:ext cx="6847114" cy="461297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6F75B4-58E6-5A08-67F4-DCAAC74CC0AD}"/>
              </a:ext>
            </a:extLst>
          </p:cNvPr>
          <p:cNvSpPr/>
          <p:nvPr/>
        </p:nvSpPr>
        <p:spPr>
          <a:xfrm>
            <a:off x="1741714" y="1051285"/>
            <a:ext cx="2819400" cy="5660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Usecase-1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FF0B4D-91A7-DCB2-9750-E1E6D6AE79A6}"/>
              </a:ext>
            </a:extLst>
          </p:cNvPr>
          <p:cNvSpPr/>
          <p:nvPr/>
        </p:nvSpPr>
        <p:spPr>
          <a:xfrm>
            <a:off x="9024257" y="1051284"/>
            <a:ext cx="2819400" cy="56605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Usecase-2</a:t>
            </a:r>
          </a:p>
        </p:txBody>
      </p:sp>
    </p:spTree>
    <p:extLst>
      <p:ext uri="{BB962C8B-B14F-4D97-AF65-F5344CB8AC3E}">
        <p14:creationId xmlns:p14="http://schemas.microsoft.com/office/powerpoint/2010/main" val="93830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585" y="2695253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AGIC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Annotations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Health Probes  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7030A0"/>
                </a:solidFill>
              </a:rPr>
              <a:t>Readiness and Liveness Probes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6476143" y="2005979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9F637B-92E8-9AED-3FCD-0BDA22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99"/>
            <a:ext cx="32512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7384AB-61EC-EE95-3F13-44B51C90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9689" y="6573152"/>
            <a:ext cx="1106259" cy="110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EA544-1132-99BD-4F6A-3B1A7FB6A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98" y="6622761"/>
            <a:ext cx="1095426" cy="1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765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807233-3958-5200-26DE-BA04572371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92E80-2905-946D-558A-5C883549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0923"/>
            <a:ext cx="12618720" cy="1188851"/>
          </a:xfrm>
        </p:spPr>
        <p:txBody>
          <a:bodyPr/>
          <a:lstStyle/>
          <a:p>
            <a:r>
              <a:rPr lang="en-US"/>
              <a:t>Health Probes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1E6265-4BB4-C152-0F83-C61D33376DDD}"/>
              </a:ext>
            </a:extLst>
          </p:cNvPr>
          <p:cNvSpPr/>
          <p:nvPr/>
        </p:nvSpPr>
        <p:spPr>
          <a:xfrm>
            <a:off x="272143" y="1153885"/>
            <a:ext cx="7641771" cy="6400800"/>
          </a:xfrm>
          <a:prstGeom prst="roundRect">
            <a:avLst>
              <a:gd name="adj" fmla="val 4590"/>
            </a:avLst>
          </a:prstGeom>
          <a:noFill/>
          <a:ln w="508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4B520D-4B25-5A85-774F-E9ABF53408AC}"/>
              </a:ext>
            </a:extLst>
          </p:cNvPr>
          <p:cNvSpPr/>
          <p:nvPr/>
        </p:nvSpPr>
        <p:spPr>
          <a:xfrm>
            <a:off x="685800" y="1621971"/>
            <a:ext cx="5344886" cy="1132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AGIC Health Probe Annotations </a:t>
            </a:r>
            <a:r>
              <a:rPr lang="en-US" sz="2600"/>
              <a:t>defined in Ingress Resource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DE1677-C83D-D351-3A45-25F499B580D5}"/>
              </a:ext>
            </a:extLst>
          </p:cNvPr>
          <p:cNvSpPr/>
          <p:nvPr/>
        </p:nvSpPr>
        <p:spPr>
          <a:xfrm>
            <a:off x="685800" y="3124200"/>
            <a:ext cx="5344886" cy="11321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Readiness Probe </a:t>
            </a:r>
            <a:r>
              <a:rPr lang="en-US" sz="2600"/>
              <a:t>defined in Kubernetes Workloads (Pod, Deployment, StatefulSet)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6D1BDB-D02D-5C30-264C-6BECCD792BBB}"/>
              </a:ext>
            </a:extLst>
          </p:cNvPr>
          <p:cNvSpPr/>
          <p:nvPr/>
        </p:nvSpPr>
        <p:spPr>
          <a:xfrm>
            <a:off x="685800" y="4626429"/>
            <a:ext cx="5344886" cy="11321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Liveness Probe </a:t>
            </a:r>
            <a:r>
              <a:rPr lang="en-US" sz="2600"/>
              <a:t>defined in Kubernetes Workloads (Pod, Deployment, StatefulSet)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5511D3-30CE-DC48-97DC-378DBE6D13F8}"/>
              </a:ext>
            </a:extLst>
          </p:cNvPr>
          <p:cNvSpPr/>
          <p:nvPr/>
        </p:nvSpPr>
        <p:spPr>
          <a:xfrm>
            <a:off x="696686" y="6085115"/>
            <a:ext cx="5344886" cy="1132114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AGIC defined fallback Health Probe </a:t>
            </a:r>
          </a:p>
          <a:p>
            <a:pPr algn="ctr"/>
            <a:r>
              <a:rPr lang="en-US" sz="2600"/>
              <a:t>(</a:t>
            </a:r>
            <a:r>
              <a:rPr lang="en-US" sz="2600">
                <a:solidFill>
                  <a:srgbClr val="FFFF00"/>
                </a:solidFill>
              </a:rPr>
              <a:t>default HTTP probe, </a:t>
            </a:r>
          </a:p>
          <a:p>
            <a:pPr algn="ctr"/>
            <a:r>
              <a:rPr lang="en-US" sz="2600">
                <a:solidFill>
                  <a:srgbClr val="FFFF00"/>
                </a:solidFill>
              </a:rPr>
              <a:t>HTTP Path Probes</a:t>
            </a:r>
            <a:r>
              <a:rPr lang="en-US" sz="2600"/>
              <a:t>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218DA32-CD5C-6514-7136-5A12A7DEDC9B}"/>
              </a:ext>
            </a:extLst>
          </p:cNvPr>
          <p:cNvSpPr/>
          <p:nvPr/>
        </p:nvSpPr>
        <p:spPr>
          <a:xfrm>
            <a:off x="6153431" y="1716564"/>
            <a:ext cx="925286" cy="55952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Y</a:t>
            </a:r>
          </a:p>
          <a:p>
            <a:pPr algn="ctr"/>
            <a:endParaRPr lang="en-US"/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D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ADEEB6-3728-92FF-8205-8F8426D2179D}"/>
              </a:ext>
            </a:extLst>
          </p:cNvPr>
          <p:cNvSpPr/>
          <p:nvPr/>
        </p:nvSpPr>
        <p:spPr>
          <a:xfrm>
            <a:off x="8294914" y="1611085"/>
            <a:ext cx="6106886" cy="11212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Health probes can determine if the configured </a:t>
            </a:r>
            <a:r>
              <a:rPr lang="en-US">
                <a:solidFill>
                  <a:srgbClr val="FFFF00"/>
                </a:solidFill>
              </a:rPr>
              <a:t>backend target </a:t>
            </a:r>
            <a:r>
              <a:rPr lang="en-US"/>
              <a:t>can serve requests.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CCF497-5AEB-FBA4-93EE-D82A82457C30}"/>
              </a:ext>
            </a:extLst>
          </p:cNvPr>
          <p:cNvSpPr/>
          <p:nvPr/>
        </p:nvSpPr>
        <p:spPr>
          <a:xfrm>
            <a:off x="8316685" y="3396341"/>
            <a:ext cx="6106886" cy="1752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/>
              <a:t>AppGw</a:t>
            </a:r>
            <a:r>
              <a:rPr lang="en-US"/>
              <a:t> </a:t>
            </a:r>
            <a:r>
              <a:rPr lang="en-US">
                <a:solidFill>
                  <a:srgbClr val="FFFF00"/>
                </a:solidFill>
              </a:rPr>
              <a:t>won’t send </a:t>
            </a:r>
            <a:r>
              <a:rPr lang="en-US"/>
              <a:t>incoming requests to the </a:t>
            </a:r>
            <a:r>
              <a:rPr lang="en-US">
                <a:solidFill>
                  <a:srgbClr val="FFFF00"/>
                </a:solidFill>
              </a:rPr>
              <a:t>backend target </a:t>
            </a:r>
            <a:r>
              <a:rPr lang="en-US"/>
              <a:t>if a configured health probe </a:t>
            </a:r>
            <a:r>
              <a:rPr lang="en-US">
                <a:solidFill>
                  <a:srgbClr val="FFFF00"/>
                </a:solidFill>
              </a:rPr>
              <a:t>fails.</a:t>
            </a:r>
            <a:r>
              <a:rPr lang="en-US"/>
              <a:t> Instead, it will respond to the request with an </a:t>
            </a:r>
            <a:r>
              <a:rPr lang="en-US">
                <a:solidFill>
                  <a:srgbClr val="FF0000"/>
                </a:solidFill>
              </a:rPr>
              <a:t>HTTP 502 Error</a:t>
            </a:r>
            <a:r>
              <a:rPr lang="en-US"/>
              <a:t>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0E8BD6-9CA4-4D2F-A6E5-4741CD3D102F}"/>
              </a:ext>
            </a:extLst>
          </p:cNvPr>
          <p:cNvSpPr/>
          <p:nvPr/>
        </p:nvSpPr>
        <p:spPr>
          <a:xfrm>
            <a:off x="8327571" y="5758543"/>
            <a:ext cx="6106886" cy="11212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If the health probe is </a:t>
            </a:r>
            <a:r>
              <a:rPr lang="en-US">
                <a:solidFill>
                  <a:srgbClr val="FFFF00"/>
                </a:solidFill>
              </a:rPr>
              <a:t>successful</a:t>
            </a:r>
            <a:r>
              <a:rPr lang="en-US"/>
              <a:t>, incoming requests will be forwarded to the </a:t>
            </a:r>
            <a:r>
              <a:rPr lang="en-US">
                <a:solidFill>
                  <a:srgbClr val="FFFF00"/>
                </a:solidFill>
              </a:rPr>
              <a:t>backend target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6418D-A801-1BD2-BC02-E88784EF0331}"/>
              </a:ext>
            </a:extLst>
          </p:cNvPr>
          <p:cNvSpPr txBox="1"/>
          <p:nvPr/>
        </p:nvSpPr>
        <p:spPr>
          <a:xfrm>
            <a:off x="6882397" y="1625349"/>
            <a:ext cx="79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HIGH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4C2BF-22A5-7A5A-6214-ABFB7DCE1AFB}"/>
              </a:ext>
            </a:extLst>
          </p:cNvPr>
          <p:cNvSpPr txBox="1"/>
          <p:nvPr/>
        </p:nvSpPr>
        <p:spPr>
          <a:xfrm>
            <a:off x="6901916" y="6499148"/>
            <a:ext cx="742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LOW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83DF87-7A2C-A7B7-C255-59651E719F74}"/>
              </a:ext>
            </a:extLst>
          </p:cNvPr>
          <p:cNvSpPr/>
          <p:nvPr/>
        </p:nvSpPr>
        <p:spPr>
          <a:xfrm>
            <a:off x="462455" y="2953407"/>
            <a:ext cx="5780690" cy="2984938"/>
          </a:xfrm>
          <a:prstGeom prst="roundRect">
            <a:avLst>
              <a:gd name="adj" fmla="val 9977"/>
            </a:avLst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8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Ingress - Readiness Probe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459310" y="3180815"/>
            <a:ext cx="3682144" cy="15515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96017" y="3785256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994570" y="441854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App1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361428" y="3776311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139068"/>
            <a:ext cx="4202372" cy="711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56786" y="3769843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795787" y="2068154"/>
            <a:ext cx="2254908" cy="5590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C5E76DC-6111-0679-65EB-4DF766914C3F}"/>
              </a:ext>
            </a:extLst>
          </p:cNvPr>
          <p:cNvSpPr/>
          <p:nvPr/>
        </p:nvSpPr>
        <p:spPr>
          <a:xfrm>
            <a:off x="9637986" y="3309257"/>
            <a:ext cx="3300248" cy="3553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Readiness Probe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F6D668-80CB-3D4B-C5CC-10B98D3BD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406" y="3761836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ABFCEC7-B7F1-9F93-55A8-C2A8A924B143}"/>
              </a:ext>
            </a:extLst>
          </p:cNvPr>
          <p:cNvSpPr/>
          <p:nvPr/>
        </p:nvSpPr>
        <p:spPr>
          <a:xfrm>
            <a:off x="3687919" y="3164525"/>
            <a:ext cx="1717661" cy="63541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DBCFB44-B49B-0A23-6FE5-BA82846A646B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5405580" y="3482233"/>
            <a:ext cx="4232406" cy="4718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31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16" grpId="0" animBg="1"/>
      <p:bldP spid="1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8736D4-751D-A847-3706-7024D99358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34A0D9-0508-BF47-8278-E45C8270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9116"/>
            <a:ext cx="12618720" cy="1188851"/>
          </a:xfrm>
        </p:spPr>
        <p:txBody>
          <a:bodyPr/>
          <a:lstStyle/>
          <a:p>
            <a:r>
              <a:rPr lang="en-US"/>
              <a:t>Azure AGIC Ingress - Readiness Probe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70A36-4977-3657-160A-3F825AC0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9" y="765475"/>
            <a:ext cx="5654097" cy="3436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7FF70-02BD-33BE-2F82-95326DF4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57" y="1448394"/>
            <a:ext cx="7400824" cy="621762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5CA2AC8-6E63-4EB0-0C60-30AB787DE779}"/>
              </a:ext>
            </a:extLst>
          </p:cNvPr>
          <p:cNvSpPr/>
          <p:nvPr/>
        </p:nvSpPr>
        <p:spPr>
          <a:xfrm>
            <a:off x="10809081" y="718803"/>
            <a:ext cx="3657600" cy="63324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Usecase-1: Readiness Probe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8FB07-79D6-41DE-EB81-529FA3CC2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0" y="4292994"/>
            <a:ext cx="4458356" cy="34616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2CDCB7-AA49-0B73-D288-C00557871F97}"/>
              </a:ext>
            </a:extLst>
          </p:cNvPr>
          <p:cNvCxnSpPr>
            <a:cxnSpLocks/>
          </p:cNvCxnSpPr>
          <p:nvPr/>
        </p:nvCxnSpPr>
        <p:spPr>
          <a:xfrm>
            <a:off x="3799114" y="2754086"/>
            <a:ext cx="5562600" cy="1841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278D59-5DD2-2E75-A3B9-F011A81C17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6B37E-6DFA-EF41-E707-7F7EB142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49" y="-252572"/>
            <a:ext cx="12618720" cy="1188851"/>
          </a:xfrm>
        </p:spPr>
        <p:txBody>
          <a:bodyPr>
            <a:normAutofit/>
          </a:bodyPr>
          <a:lstStyle/>
          <a:p>
            <a:r>
              <a:rPr lang="en-US"/>
              <a:t>Azure AGIC Ingress - Liveness Probe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41207-C4B5-7602-E925-AE3537AC153C}"/>
              </a:ext>
            </a:extLst>
          </p:cNvPr>
          <p:cNvSpPr/>
          <p:nvPr/>
        </p:nvSpPr>
        <p:spPr>
          <a:xfrm>
            <a:off x="914400" y="659453"/>
            <a:ext cx="13322300" cy="689704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3891-F469-5A18-E291-00D868796814}"/>
              </a:ext>
            </a:extLst>
          </p:cNvPr>
          <p:cNvSpPr txBox="1"/>
          <p:nvPr/>
        </p:nvSpPr>
        <p:spPr>
          <a:xfrm>
            <a:off x="1292024" y="651307"/>
            <a:ext cx="77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Azure </a:t>
            </a:r>
          </a:p>
          <a:p>
            <a:r>
              <a:rPr lang="en-US" sz="1800"/>
              <a:t>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2C20-0206-4FDD-BE1A-150A911B3CAE}"/>
              </a:ext>
            </a:extLst>
          </p:cNvPr>
          <p:cNvSpPr/>
          <p:nvPr/>
        </p:nvSpPr>
        <p:spPr>
          <a:xfrm>
            <a:off x="6210801" y="1890060"/>
            <a:ext cx="7086600" cy="505754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795609-7B87-99AC-D6C5-C8003B4D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6061" y="192903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A6654-1278-F36F-75C3-9C7EA696F291}"/>
              </a:ext>
            </a:extLst>
          </p:cNvPr>
          <p:cNvSpPr txBox="1"/>
          <p:nvPr/>
        </p:nvSpPr>
        <p:spPr>
          <a:xfrm>
            <a:off x="6768801" y="1896796"/>
            <a:ext cx="136863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/>
              <a:t>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510B8-DF5A-3EAE-2B29-5D3248640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743" y="2255888"/>
            <a:ext cx="812519" cy="812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A79FE-375E-6E64-0FD9-9C6A46A4D6BB}"/>
              </a:ext>
            </a:extLst>
          </p:cNvPr>
          <p:cNvSpPr txBox="1"/>
          <p:nvPr/>
        </p:nvSpPr>
        <p:spPr>
          <a:xfrm>
            <a:off x="1182952" y="301831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err="1"/>
              <a:t>AppGW</a:t>
            </a:r>
            <a:endParaRPr lang="en-US" sz="1800"/>
          </a:p>
          <a:p>
            <a:r>
              <a:rPr lang="en-US" sz="1800"/>
              <a:t>Public IP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FED4962-D6E5-3F40-8467-E53AD4B9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32" y="733159"/>
            <a:ext cx="382885" cy="3693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15AF27A-24FF-CBFD-8B0E-F8F2940C99EC}"/>
              </a:ext>
            </a:extLst>
          </p:cNvPr>
          <p:cNvSpPr/>
          <p:nvPr/>
        </p:nvSpPr>
        <p:spPr>
          <a:xfrm>
            <a:off x="2373926" y="881907"/>
            <a:ext cx="11527012" cy="6487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24BFE21C-98DC-A1D0-A2F4-660C0BAA0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727" y="6082868"/>
            <a:ext cx="812705" cy="81270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25ACE1D-C0DD-4770-D357-A278A0E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7624" y="842132"/>
            <a:ext cx="561521" cy="5615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8DB637-9E07-7023-FA39-ED3AA78BF9E5}"/>
              </a:ext>
            </a:extLst>
          </p:cNvPr>
          <p:cNvSpPr txBox="1"/>
          <p:nvPr/>
        </p:nvSpPr>
        <p:spPr>
          <a:xfrm>
            <a:off x="2790741" y="861408"/>
            <a:ext cx="362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Virtual Network (10.224.0.0/12)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4BD255-0F95-850A-5802-B04BC61DA5B4}"/>
              </a:ext>
            </a:extLst>
          </p:cNvPr>
          <p:cNvSpPr/>
          <p:nvPr/>
        </p:nvSpPr>
        <p:spPr>
          <a:xfrm>
            <a:off x="5987143" y="1336428"/>
            <a:ext cx="7566131" cy="581548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359485A-FFAA-A6BA-90D3-390CB7BA9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832" y="1328539"/>
            <a:ext cx="561521" cy="56152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861FCAE-E3D2-627B-30D5-FCA5D8E680C0}"/>
              </a:ext>
            </a:extLst>
          </p:cNvPr>
          <p:cNvSpPr txBox="1"/>
          <p:nvPr/>
        </p:nvSpPr>
        <p:spPr>
          <a:xfrm>
            <a:off x="6402593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10.224.0.0/16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76643C-5C18-5A8B-811F-6D22F104486B}"/>
              </a:ext>
            </a:extLst>
          </p:cNvPr>
          <p:cNvSpPr/>
          <p:nvPr/>
        </p:nvSpPr>
        <p:spPr>
          <a:xfrm>
            <a:off x="2580134" y="1336508"/>
            <a:ext cx="3220316" cy="5815406"/>
          </a:xfrm>
          <a:prstGeom prst="rect">
            <a:avLst/>
          </a:prstGeom>
          <a:noFill/>
          <a:ln w="38100">
            <a:solidFill>
              <a:srgbClr val="F574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3423C5D-131F-8CA8-AA06-625A8A48C7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5463" y="1328539"/>
            <a:ext cx="561521" cy="56152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C89F383-6DCA-2DFE-7F17-E4D165654594}"/>
              </a:ext>
            </a:extLst>
          </p:cNvPr>
          <p:cNvSpPr txBox="1"/>
          <p:nvPr/>
        </p:nvSpPr>
        <p:spPr>
          <a:xfrm>
            <a:off x="2956224" y="1400116"/>
            <a:ext cx="269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Subnet: 10.225.0.0/16 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B555DBF-CBF7-4284-85C5-4BAD6067A7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52838" y="3735725"/>
            <a:ext cx="911940" cy="9119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46C06CE-826C-6667-67BD-DCBFF038C296}"/>
              </a:ext>
            </a:extLst>
          </p:cNvPr>
          <p:cNvSpPr txBox="1"/>
          <p:nvPr/>
        </p:nvSpPr>
        <p:spPr>
          <a:xfrm>
            <a:off x="2741501" y="4644624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Application</a:t>
            </a:r>
          </a:p>
          <a:p>
            <a:pPr algn="ctr"/>
            <a:r>
              <a:rPr lang="en-US" sz="1800"/>
              <a:t>Gateway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5642C0-1C8F-DF68-B6EF-9304040F8006}"/>
              </a:ext>
            </a:extLst>
          </p:cNvPr>
          <p:cNvSpPr/>
          <p:nvPr/>
        </p:nvSpPr>
        <p:spPr>
          <a:xfrm>
            <a:off x="6476398" y="5361312"/>
            <a:ext cx="3428098" cy="140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oogle Shape;637;p35">
            <a:extLst>
              <a:ext uri="{FF2B5EF4-FFF2-40B4-BE49-F238E27FC236}">
                <a16:creationId xmlns:a16="http://schemas.microsoft.com/office/drawing/2014/main" id="{8261DCF2-60E6-6167-4312-273ECF25F50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5367" y="5441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8;p35">
            <a:extLst>
              <a:ext uri="{FF2B5EF4-FFF2-40B4-BE49-F238E27FC236}">
                <a16:creationId xmlns:a16="http://schemas.microsoft.com/office/drawing/2014/main" id="{FF5949E3-736F-A88A-5389-4837A91D2FA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845557" y="542981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FA02E9A-9E8B-9C1F-9F79-8F13DF81415B}"/>
              </a:ext>
            </a:extLst>
          </p:cNvPr>
          <p:cNvSpPr/>
          <p:nvPr/>
        </p:nvSpPr>
        <p:spPr>
          <a:xfrm>
            <a:off x="11393190" y="5386198"/>
            <a:ext cx="1783753" cy="1404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5B6EAD09-531E-A6CA-A5D6-B3654719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4944" y="5462554"/>
            <a:ext cx="978104" cy="94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50C396-5E1A-EBE5-DE65-0B651CAE9EB9}"/>
              </a:ext>
            </a:extLst>
          </p:cNvPr>
          <p:cNvSpPr txBox="1"/>
          <p:nvPr/>
        </p:nvSpPr>
        <p:spPr>
          <a:xfrm>
            <a:off x="7014933" y="6414166"/>
            <a:ext cx="2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AGIC Ingress Controller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03DAAB-0863-7DB4-F96A-515DBD2DDB13}"/>
              </a:ext>
            </a:extLst>
          </p:cNvPr>
          <p:cNvSpPr txBox="1"/>
          <p:nvPr/>
        </p:nvSpPr>
        <p:spPr>
          <a:xfrm>
            <a:off x="11554806" y="6414166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API Server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CD8949-DF60-280B-2C95-4EF49B22FD4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53529" y="6088483"/>
            <a:ext cx="1439661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B05B19-0807-1E1C-ED23-C6E25613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39" y="5456972"/>
            <a:ext cx="1023931" cy="9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B52B145-05C5-70F1-4234-B5648F0F8EAC}"/>
              </a:ext>
            </a:extLst>
          </p:cNvPr>
          <p:cNvSpPr txBox="1"/>
          <p:nvPr/>
        </p:nvSpPr>
        <p:spPr>
          <a:xfrm>
            <a:off x="863227" y="6853719"/>
            <a:ext cx="163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Azure Resource</a:t>
            </a:r>
          </a:p>
          <a:p>
            <a:pPr algn="ctr"/>
            <a:r>
              <a:rPr lang="en-US" sz="1800"/>
              <a:t>Manager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F0221711-5BD7-579A-24F2-AE6593AA158E}"/>
              </a:ext>
            </a:extLst>
          </p:cNvPr>
          <p:cNvCxnSpPr>
            <a:cxnSpLocks/>
            <a:stCxn id="44" idx="0"/>
            <a:endCxn id="60" idx="2"/>
          </p:cNvCxnSpPr>
          <p:nvPr/>
        </p:nvCxnSpPr>
        <p:spPr>
          <a:xfrm rot="5400000" flipH="1" flipV="1">
            <a:off x="1700843" y="4474903"/>
            <a:ext cx="1435203" cy="1780728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83BA542-03EF-B175-80B5-017C10F4395A}"/>
              </a:ext>
            </a:extLst>
          </p:cNvPr>
          <p:cNvSpPr/>
          <p:nvPr/>
        </p:nvSpPr>
        <p:spPr>
          <a:xfrm>
            <a:off x="10300094" y="5544906"/>
            <a:ext cx="511628" cy="48164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426AF9-3698-4759-3226-EE9896F7758F}"/>
              </a:ext>
            </a:extLst>
          </p:cNvPr>
          <p:cNvSpPr/>
          <p:nvPr/>
        </p:nvSpPr>
        <p:spPr>
          <a:xfrm>
            <a:off x="4290936" y="6106274"/>
            <a:ext cx="511628" cy="4816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5408F32-CE1C-F6BF-00C1-1D504220A1EC}"/>
              </a:ext>
            </a:extLst>
          </p:cNvPr>
          <p:cNvSpPr/>
          <p:nvPr/>
        </p:nvSpPr>
        <p:spPr>
          <a:xfrm>
            <a:off x="1598640" y="5428007"/>
            <a:ext cx="511628" cy="48164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20647E-5412-B20C-8ED1-D2128EE66FE1}"/>
              </a:ext>
            </a:extLst>
          </p:cNvPr>
          <p:cNvSpPr/>
          <p:nvPr/>
        </p:nvSpPr>
        <p:spPr>
          <a:xfrm>
            <a:off x="9365961" y="3180815"/>
            <a:ext cx="3572273" cy="15515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A5EF7FD-2AD6-5278-3513-8C25C4E04089}"/>
              </a:ext>
            </a:extLst>
          </p:cNvPr>
          <p:cNvCxnSpPr>
            <a:stCxn id="44" idx="3"/>
            <a:endCxn id="68" idx="1"/>
          </p:cNvCxnSpPr>
          <p:nvPr/>
        </p:nvCxnSpPr>
        <p:spPr>
          <a:xfrm flipV="1">
            <a:off x="1934432" y="6063597"/>
            <a:ext cx="4541966" cy="42562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DFFB5BEF-C054-102F-526E-0415B4CAD59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290953" y="3690424"/>
            <a:ext cx="765004" cy="71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778B1-A5DD-6604-5271-57F21A5FBB26}"/>
              </a:ext>
            </a:extLst>
          </p:cNvPr>
          <p:cNvSpPr txBox="1"/>
          <p:nvPr/>
        </p:nvSpPr>
        <p:spPr>
          <a:xfrm>
            <a:off x="10817060" y="439674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App2</a:t>
            </a:r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E04001D-F68F-E68A-CBE4-F132F64DF8B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60472" y="3692769"/>
            <a:ext cx="762489" cy="709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8B90944-61D0-C0D5-C5E8-C2F86F91BBC5}"/>
              </a:ext>
            </a:extLst>
          </p:cNvPr>
          <p:cNvCxnSpPr>
            <a:stCxn id="11" idx="3"/>
            <a:endCxn id="60" idx="0"/>
          </p:cNvCxnSpPr>
          <p:nvPr/>
        </p:nvCxnSpPr>
        <p:spPr>
          <a:xfrm>
            <a:off x="2026262" y="2662148"/>
            <a:ext cx="1282546" cy="107357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3403731-7439-A9F6-FD0E-01F8071D116C}"/>
              </a:ext>
            </a:extLst>
          </p:cNvPr>
          <p:cNvCxnSpPr>
            <a:cxnSpLocks/>
            <a:stCxn id="43" idx="3"/>
            <a:endCxn id="13" idx="1"/>
          </p:cNvCxnSpPr>
          <p:nvPr/>
        </p:nvCxnSpPr>
        <p:spPr>
          <a:xfrm flipV="1">
            <a:off x="5354414" y="4053835"/>
            <a:ext cx="4054085" cy="1563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07C4EF9E-8CD5-59DD-4026-67BAC7F5AD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1909" y="88190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DA8BE-CA62-25EC-2D83-523FDAABC86D}"/>
              </a:ext>
            </a:extLst>
          </p:cNvPr>
          <p:cNvSpPr txBox="1"/>
          <p:nvPr/>
        </p:nvSpPr>
        <p:spPr>
          <a:xfrm>
            <a:off x="111430" y="154846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Users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15B7ABB-6641-4E2B-6F52-BC0E31DE4DEE}"/>
              </a:ext>
            </a:extLst>
          </p:cNvPr>
          <p:cNvCxnSpPr>
            <a:cxnSpLocks/>
            <a:stCxn id="35" idx="2"/>
            <a:endCxn id="11" idx="1"/>
          </p:cNvCxnSpPr>
          <p:nvPr/>
        </p:nvCxnSpPr>
        <p:spPr>
          <a:xfrm rot="16200000" flipH="1">
            <a:off x="396597" y="1845001"/>
            <a:ext cx="865841" cy="76845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D1E24A-D77D-FEAD-85DE-2845F099EE57}"/>
              </a:ext>
            </a:extLst>
          </p:cNvPr>
          <p:cNvSpPr/>
          <p:nvPr/>
        </p:nvSpPr>
        <p:spPr>
          <a:xfrm>
            <a:off x="2707439" y="2881021"/>
            <a:ext cx="2932039" cy="2422056"/>
          </a:xfrm>
          <a:prstGeom prst="roundRect">
            <a:avLst>
              <a:gd name="adj" fmla="val 1025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8E0B0A-B688-672D-8C88-8F9EA99D5FF2}"/>
              </a:ext>
            </a:extLst>
          </p:cNvPr>
          <p:cNvSpPr/>
          <p:nvPr/>
        </p:nvSpPr>
        <p:spPr>
          <a:xfrm>
            <a:off x="4290936" y="4007057"/>
            <a:ext cx="1063478" cy="406259"/>
          </a:xfrm>
          <a:prstGeom prst="roundRect">
            <a:avLst/>
          </a:prstGeom>
          <a:solidFill>
            <a:srgbClr val="00B050"/>
          </a:solidFill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/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661A4D-72D4-8F30-6269-9820CA690380}"/>
              </a:ext>
            </a:extLst>
          </p:cNvPr>
          <p:cNvCxnSpPr>
            <a:cxnSpLocks/>
            <a:stCxn id="60" idx="3"/>
            <a:endCxn id="43" idx="1"/>
          </p:cNvCxnSpPr>
          <p:nvPr/>
        </p:nvCxnSpPr>
        <p:spPr>
          <a:xfrm>
            <a:off x="3764778" y="4191695"/>
            <a:ext cx="526158" cy="18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37;p35">
            <a:extLst>
              <a:ext uri="{FF2B5EF4-FFF2-40B4-BE49-F238E27FC236}">
                <a16:creationId xmlns:a16="http://schemas.microsoft.com/office/drawing/2014/main" id="{A87EA8FC-AF2C-C0B9-9715-269F35ABBA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08499" y="3684610"/>
            <a:ext cx="793485" cy="7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70DC16B-22C2-0E35-D271-FD9D600A7327}"/>
              </a:ext>
            </a:extLst>
          </p:cNvPr>
          <p:cNvSpPr/>
          <p:nvPr/>
        </p:nvSpPr>
        <p:spPr>
          <a:xfrm>
            <a:off x="10795787" y="2068154"/>
            <a:ext cx="2254908" cy="5590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Usecase-2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C5E76DC-6111-0679-65EB-4DF766914C3F}"/>
              </a:ext>
            </a:extLst>
          </p:cNvPr>
          <p:cNvSpPr/>
          <p:nvPr/>
        </p:nvSpPr>
        <p:spPr>
          <a:xfrm>
            <a:off x="9484822" y="3267292"/>
            <a:ext cx="3334549" cy="355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Liveness Probe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5332C17-6DCC-4858-F020-EFD81113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172" y="3675046"/>
            <a:ext cx="744847" cy="71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7CAEBC-10E4-F452-BE05-1ABB377E38E7}"/>
              </a:ext>
            </a:extLst>
          </p:cNvPr>
          <p:cNvSpPr/>
          <p:nvPr/>
        </p:nvSpPr>
        <p:spPr>
          <a:xfrm>
            <a:off x="3606092" y="3121843"/>
            <a:ext cx="1717661" cy="6354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HTTP Probe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BBC62C0-2190-AF0F-907A-4D1994A198A5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5323753" y="3439551"/>
            <a:ext cx="4161069" cy="5435"/>
          </a:xfrm>
          <a:prstGeom prst="bentConnector3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  <p:bldP spid="16" grpId="0" animBg="1"/>
      <p:bldP spid="1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DDF34-8283-6DEE-9FB8-DB93B642BC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12C29F-C3F1-22E0-ED89-1E4950CE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557"/>
            <a:ext cx="12618720" cy="1188851"/>
          </a:xfrm>
        </p:spPr>
        <p:txBody>
          <a:bodyPr/>
          <a:lstStyle/>
          <a:p>
            <a:r>
              <a:rPr lang="en-US"/>
              <a:t>Azure AGIC Ingress - Liveness Probe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B3020-F849-5B80-1F85-D49EC191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5" y="1422313"/>
            <a:ext cx="7380515" cy="621476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5868C-CFB0-3C1B-38FA-0C60991B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12284"/>
            <a:ext cx="4974772" cy="3639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D163B-1546-513E-799F-52C171B8B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529695"/>
            <a:ext cx="4082143" cy="31390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283D93-7106-AB35-F8D5-B2D74C9B0B07}"/>
              </a:ext>
            </a:extLst>
          </p:cNvPr>
          <p:cNvSpPr/>
          <p:nvPr/>
        </p:nvSpPr>
        <p:spPr>
          <a:xfrm>
            <a:off x="10809081" y="718803"/>
            <a:ext cx="3657600" cy="63324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Usecase-2: </a:t>
            </a:r>
          </a:p>
          <a:p>
            <a:pPr algn="ctr"/>
            <a:r>
              <a:rPr lang="en-US"/>
              <a:t>Liveness Probe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90E13C-BBBF-6D30-B483-3BCA9E302651}"/>
              </a:ext>
            </a:extLst>
          </p:cNvPr>
          <p:cNvCxnSpPr/>
          <p:nvPr/>
        </p:nvCxnSpPr>
        <p:spPr>
          <a:xfrm>
            <a:off x="4811486" y="2532243"/>
            <a:ext cx="4441371" cy="2105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1715a332-6e4d-4cad-94c4-6bada4eb9966"/>
    <ds:schemaRef ds:uri="9a51ea1a-1b1e-41ef-b441-1ee4f2fd86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1715a332-6e4d-4cad-94c4-6bada4eb9966"/>
    <ds:schemaRef ds:uri="9a51ea1a-1b1e-41ef-b441-1ee4f2fd8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312</TotalTime>
  <Words>7312</Words>
  <Application>Microsoft Macintosh PowerPoint</Application>
  <PresentationFormat>Custom</PresentationFormat>
  <Paragraphs>2507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7" baseType="lpstr">
      <vt:lpstr>Aharoni</vt:lpstr>
      <vt:lpstr>Arial</vt:lpstr>
      <vt:lpstr>Calibri</vt:lpstr>
      <vt:lpstr>Calibri Light</vt:lpstr>
      <vt:lpstr>Menlo</vt:lpstr>
      <vt:lpstr>Office Theme</vt:lpstr>
      <vt:lpstr>Azure Kubernetes Service AGIC Ingress - 30 Real-World Demos</vt:lpstr>
      <vt:lpstr>PowerPoint Presentation</vt:lpstr>
      <vt:lpstr>PowerPoint Presentation</vt:lpstr>
      <vt:lpstr>Azure Kubernetes Service AGIC Ingress - 30 Real-World Demos</vt:lpstr>
      <vt:lpstr>PowerPoint Presentation</vt:lpstr>
      <vt:lpstr>PowerPoint Presentation</vt:lpstr>
      <vt:lpstr>PowerPoint Presentation</vt:lpstr>
      <vt:lpstr>GitHub Repositories</vt:lpstr>
      <vt:lpstr>Azure Application Gateway Ingress Controller</vt:lpstr>
      <vt:lpstr>Azure AGIC - Ingress Default Backend</vt:lpstr>
      <vt:lpstr>Azure AGIC - Ingress HTTP Rules &amp; Paths</vt:lpstr>
      <vt:lpstr>Azure AGIC - Ingress URL Routing</vt:lpstr>
      <vt:lpstr>Azure AGIC - Ingress Backend Path Prefix</vt:lpstr>
      <vt:lpstr>Azure AGIC - Ingress Backend Hostname</vt:lpstr>
      <vt:lpstr>Azure AGIC - Ingress Cookie based Affinity</vt:lpstr>
      <vt:lpstr>Azure AGIC - Ingress Distinct Cookie</vt:lpstr>
      <vt:lpstr>Azure AGIC - Ingress Override Frontend Port</vt:lpstr>
      <vt:lpstr>Azure AGIC - Ingress Rewrite Rule Set</vt:lpstr>
      <vt:lpstr>Health Probes</vt:lpstr>
      <vt:lpstr>Azure AGIC - Ingress Health Probes</vt:lpstr>
      <vt:lpstr>Azure AGIC - Ingress Health Probes</vt:lpstr>
      <vt:lpstr>Azure AGIC Ingress - Readiness Probe</vt:lpstr>
      <vt:lpstr>Azure AGIC Ingress - Liveness Probe</vt:lpstr>
      <vt:lpstr>Azure AGIC Ingress - Readiness &amp; Liveness Probes</vt:lpstr>
      <vt:lpstr>Azure AGIC Ingress - Health Probe Annotations</vt:lpstr>
      <vt:lpstr>Delegate Domain to Azure DNS</vt:lpstr>
      <vt:lpstr>Azure AGIC Ingress - External DNS Install</vt:lpstr>
      <vt:lpstr>Azure AGIC Ingress - External DNS Basic</vt:lpstr>
      <vt:lpstr>Azure AGIC - Ingress Domain Name Routing</vt:lpstr>
      <vt:lpstr>Azure AGIC - Ingress SSL TLS</vt:lpstr>
      <vt:lpstr>Azure AGIC - Ingress SSL TLS Redirect</vt:lpstr>
      <vt:lpstr>Azure AGIC - Ingress SSL + SSL Upload to AppGw</vt:lpstr>
      <vt:lpstr>Azure AGIC Ingress E2E SSL - Build Backend SSL App</vt:lpstr>
      <vt:lpstr>Azure AGIC - Ingress E2E SSL</vt:lpstr>
      <vt:lpstr>Azure AGIC - Ingress SSL with Let's Encrypt</vt:lpstr>
      <vt:lpstr>Azure AGIC - Ingress + Enable WAF on AppGw</vt:lpstr>
      <vt:lpstr>Azure AGIC - Ingress + WAF Custom Policy</vt:lpstr>
      <vt:lpstr>Azure AGIC - Ingress Private IP</vt:lpstr>
      <vt:lpstr>Azure AGIC - Multiple Ingress Controllers</vt:lpstr>
      <vt:lpstr>Azure Application Gateway Ingress Controller install using Helm</vt:lpstr>
      <vt:lpstr>Azure AGIC - Shared Application Gateway</vt:lpstr>
      <vt:lpstr>Azure AGIC - Watch Namespaces</vt:lpstr>
      <vt:lpstr>Azure AGIC - Watch Namespaces</vt:lpstr>
      <vt:lpstr>PowerPoint Presentation</vt:lpstr>
      <vt:lpstr>What is AGIC ?</vt:lpstr>
      <vt:lpstr>Azure Application Gateway Ingress Controller</vt:lpstr>
      <vt:lpstr>Azure AGIC vs Other In-Cluster Ingress Controllers</vt:lpstr>
      <vt:lpstr>Azure AGIC Deployment Options</vt:lpstr>
      <vt:lpstr>Azure Application Gateway Ingress Controller</vt:lpstr>
      <vt:lpstr>PowerPoint Presentation</vt:lpstr>
      <vt:lpstr>Azure AGIC - Ingress Default Backend</vt:lpstr>
      <vt:lpstr>Azure AGIC - Ingress Default Backend</vt:lpstr>
      <vt:lpstr>PowerPoint Presentation</vt:lpstr>
      <vt:lpstr>Azure AGIC - Ingress HTTP Rules &amp; Paths</vt:lpstr>
      <vt:lpstr>Azure AGIC - Ingress HTTP Rules &amp; Paths</vt:lpstr>
      <vt:lpstr>PowerPoint Presentation</vt:lpstr>
      <vt:lpstr>Azure AGIC - Ingress URL Routing</vt:lpstr>
      <vt:lpstr>Azure AGIC - Ingress URL Routing</vt:lpstr>
      <vt:lpstr>PowerPoint Presentation</vt:lpstr>
      <vt:lpstr>Azure AGIC - Ingress Backend Path Prefix</vt:lpstr>
      <vt:lpstr>Azure AGIC - Ingress Backend Path Prefix</vt:lpstr>
      <vt:lpstr>Azure AGIC - Ingress Backend Path Prefix</vt:lpstr>
      <vt:lpstr>PowerPoint Presentation</vt:lpstr>
      <vt:lpstr>Azure AGIC - Ingress Backend Hostname</vt:lpstr>
      <vt:lpstr>Azure AGIC - Ingress Backend Hostname</vt:lpstr>
      <vt:lpstr>Azure AGIC - Ingress Backend Hostname</vt:lpstr>
      <vt:lpstr>PowerPoint Presentation</vt:lpstr>
      <vt:lpstr>Azure AGIC - Ingress Cookie based Affinity</vt:lpstr>
      <vt:lpstr>Azure AGIC - Ingress Cookie based Affinity</vt:lpstr>
      <vt:lpstr>Azure AGIC - Ingress Cookie based Affinity</vt:lpstr>
      <vt:lpstr>Azure AGIC - Ingress Cookie based Affinity</vt:lpstr>
      <vt:lpstr>Azure AGIC - Ingress Distinct Cookie</vt:lpstr>
      <vt:lpstr>Azure AGIC - Ingress Distinct Cookie</vt:lpstr>
      <vt:lpstr>Azure AGIC - Ingress Distinct Cookie</vt:lpstr>
      <vt:lpstr>Azure AGIC - Ingress Distinct Cookie</vt:lpstr>
      <vt:lpstr>Azure AGIC - Ingress Distinct Cookie</vt:lpstr>
      <vt:lpstr>PowerPoint Presentation</vt:lpstr>
      <vt:lpstr>Azure AGIC - Ingress Override Frontend Port</vt:lpstr>
      <vt:lpstr>Azure AGIC - Ingress Override Frontend Port</vt:lpstr>
      <vt:lpstr>Azure AGIC - Ingress Override Frontend Port</vt:lpstr>
      <vt:lpstr>Azure AGIC - Ingress Override Frontend Port</vt:lpstr>
      <vt:lpstr>PowerPoint Presentation</vt:lpstr>
      <vt:lpstr>Azure AGIC - Ingress Rewrite Rule Set</vt:lpstr>
      <vt:lpstr>Azure AGIC - Ingress Rewrite Rule Set</vt:lpstr>
      <vt:lpstr>Azure AGIC - Ingress Rewrite Rule Set</vt:lpstr>
      <vt:lpstr>Azure AGIC - Ingress Rewrite Rule Set</vt:lpstr>
      <vt:lpstr>Azure AGIC - Ingress Rewrite Rule Set</vt:lpstr>
      <vt:lpstr>PowerPoint Presentation</vt:lpstr>
      <vt:lpstr>Health Probes</vt:lpstr>
      <vt:lpstr>Azure AGIC - Ingress Health Probes</vt:lpstr>
      <vt:lpstr>Azure AGIC - Ingress Health Probes</vt:lpstr>
      <vt:lpstr>Azure AGIC - Ingress Health Probes</vt:lpstr>
      <vt:lpstr>Azure AGIC - Ingress Health Probes</vt:lpstr>
      <vt:lpstr>PowerPoint Presentation</vt:lpstr>
      <vt:lpstr>Health Probes</vt:lpstr>
      <vt:lpstr>Azure AGIC Ingress - Readiness Probe</vt:lpstr>
      <vt:lpstr>Azure AGIC Ingress - Readiness Probe</vt:lpstr>
      <vt:lpstr>Azure AGIC Ingress - Liveness Probe</vt:lpstr>
      <vt:lpstr>Azure AGIC Ingress - Liveness Probe</vt:lpstr>
      <vt:lpstr>Azure AGIC Ingress - Readiness &amp; Liveness Probes</vt:lpstr>
      <vt:lpstr>Azure AGIC Ingress - Readiness &amp; Liveness Probes</vt:lpstr>
      <vt:lpstr>PowerPoint Presentation</vt:lpstr>
      <vt:lpstr>Health Probes</vt:lpstr>
      <vt:lpstr>Azure AGIC Ingress - Health Probe Annotations</vt:lpstr>
      <vt:lpstr>Azure AGIC Ingress - Health Probe Annotations</vt:lpstr>
      <vt:lpstr>PowerPoint Presentation</vt:lpstr>
      <vt:lpstr>Delegate Domain to Azure DNS</vt:lpstr>
      <vt:lpstr>PowerPoint Presentation</vt:lpstr>
      <vt:lpstr>Azure AGIC Ingress - External DNS Install</vt:lpstr>
      <vt:lpstr>PowerPoint Presentation</vt:lpstr>
      <vt:lpstr>Azure AGIC Ingress - External DNS Basic</vt:lpstr>
      <vt:lpstr>Azure AGIC Ingress - External DNS Basic</vt:lpstr>
      <vt:lpstr>PowerPoint Presentation</vt:lpstr>
      <vt:lpstr>Azure AGIC - Ingress Domain Name Routing</vt:lpstr>
      <vt:lpstr>Azure AGIC - Ingress Domain Name Routing</vt:lpstr>
      <vt:lpstr>PowerPoint Presentation</vt:lpstr>
      <vt:lpstr>Azure AGIC - Ingress SSL TLS</vt:lpstr>
      <vt:lpstr>Azure AGIC - Ingress SSL TLS</vt:lpstr>
      <vt:lpstr>Azure AGIC - Ingress SSL TLS</vt:lpstr>
      <vt:lpstr>PowerPoint Presentation</vt:lpstr>
      <vt:lpstr>Azure AGIC - Ingress SSL TLS</vt:lpstr>
      <vt:lpstr>Azure AGIC - Ingress SSL TLS + SSL Redirect</vt:lpstr>
      <vt:lpstr>Azure AGIC - Ingress SSL TLS + SSL Redirect</vt:lpstr>
      <vt:lpstr>PowerPoint Presentation</vt:lpstr>
      <vt:lpstr>Azure AGIC - Ingress SSL + SSL Upload to AppGw</vt:lpstr>
      <vt:lpstr>Azure AGIC - Ingress SSL + SSL Upload to AppGw</vt:lpstr>
      <vt:lpstr>Azure AGIC - Ingress SSL + SSL Upload to AppGw</vt:lpstr>
      <vt:lpstr>PowerPoint Presentation</vt:lpstr>
      <vt:lpstr>Azure AGIC Ingress E2E SSL - Build Backend SSL App</vt:lpstr>
      <vt:lpstr>Azure AGIC Ingress E2E SSL - Build Backend SSL App</vt:lpstr>
      <vt:lpstr>Azure AGIC Ingress E2E SSL - Build Backend SSL App</vt:lpstr>
      <vt:lpstr>PowerPoint Presentation</vt:lpstr>
      <vt:lpstr>Azure AGIC - Ingress E2E SSL</vt:lpstr>
      <vt:lpstr>Azure AGIC  Ingress E2E SSL</vt:lpstr>
      <vt:lpstr>Azure AGIC - Ingress E2E SSL</vt:lpstr>
      <vt:lpstr>Azure AGIC - Ingress E2E SSL</vt:lpstr>
      <vt:lpstr>PowerPoint Presentation</vt:lpstr>
      <vt:lpstr>Azure AGIC - Ingress SSL with Let's Encrypt</vt:lpstr>
      <vt:lpstr>Azure AGIC - Ingress SSL with Let's Encrypt</vt:lpstr>
      <vt:lpstr>PowerPoint Presentation</vt:lpstr>
      <vt:lpstr>Azure AGIC - Ingress + Enable WAF on AppGw</vt:lpstr>
      <vt:lpstr>PowerPoint Presentation</vt:lpstr>
      <vt:lpstr>Azure AGIC - Ingress + WAF Custom Policy</vt:lpstr>
      <vt:lpstr>Azure AGIC - Ingress + WAF Custom Policy</vt:lpstr>
      <vt:lpstr>Azure AGIC - Ingress + WAF Custom Policy</vt:lpstr>
      <vt:lpstr>Azure AGIC - Ingress + WAF Custom Policy</vt:lpstr>
      <vt:lpstr>PowerPoint Presentation</vt:lpstr>
      <vt:lpstr>Azure AGIC - Ingress Private IP</vt:lpstr>
      <vt:lpstr>Azure AGIC  Ingress Private IP</vt:lpstr>
      <vt:lpstr>PowerPoint Presentation</vt:lpstr>
      <vt:lpstr>Azure AGIC - Multiple Ingress Controllers</vt:lpstr>
      <vt:lpstr>Azure AGIC - Multiple Ingress Controllers</vt:lpstr>
      <vt:lpstr>PowerPoint Presentation</vt:lpstr>
      <vt:lpstr>Azure Application Gateway Ingress Controller install using Helm</vt:lpstr>
      <vt:lpstr>PowerPoint Presentation</vt:lpstr>
      <vt:lpstr>Azure AGIC - Shared Application Gateway</vt:lpstr>
      <vt:lpstr>PowerPoint Presentation</vt:lpstr>
      <vt:lpstr>Azure AGIC - Watch Namespaces</vt:lpstr>
      <vt:lpstr>Azure AGIC - Watch Namespaces</vt:lpstr>
      <vt:lpstr>Azure AGIC - Watch Namespaces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1</cp:revision>
  <cp:lastPrinted>2021-07-02T11:42:58Z</cp:lastPrinted>
  <dcterms:created xsi:type="dcterms:W3CDTF">2019-11-12T03:20:49Z</dcterms:created>
  <dcterms:modified xsi:type="dcterms:W3CDTF">2023-10-15T08:21:39Z</dcterms:modified>
</cp:coreProperties>
</file>